
<file path=[Content_Types].xml><?xml version="1.0" encoding="utf-8"?>
<Types xmlns="http://schemas.openxmlformats.org/package/2006/content-types">
  <Override PartName="/ppt/slides/slide18.xml" ContentType="application/vnd.openxmlformats-officedocument.presentationml.slide+xml"/>
  <Override PartName="/ppt/notesSlides/notesSlide4.xml" ContentType="application/vnd.openxmlformats-officedocument.presentationml.notesSlide+xml"/>
  <Override PartName="/ppt/slides/slide9.xml" ContentType="application/vnd.openxmlformats-officedocument.presentationml.slide+xml"/>
  <Override PartName="/ppt/slides/slide14.xml" ContentType="application/vnd.openxmlformats-officedocument.presentationml.slide+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s/slide5.xml" ContentType="application/vnd.openxmlformats-officedocument.presentationml.slide+xml"/>
  <Override PartName="/ppt/notesSlides/notesSlide9.xml" ContentType="application/vnd.openxmlformats-officedocument.presentationml.notesSlide+xml"/>
  <Override PartName="/ppt/notesSlides/notesSlide16.xml" ContentType="application/vnd.openxmlformats-officedocument.presentationml.notesSlide+xml"/>
  <Default Extension="rels" ContentType="application/vnd.openxmlformats-package.relationships+xml"/>
  <Override PartName="/ppt/slides/slide10.xml" ContentType="application/vnd.openxmlformats-officedocument.presentationml.slide+xml"/>
  <Override PartName="/ppt/slideLayouts/slideLayout5.xml" ContentType="application/vnd.openxmlformats-officedocument.presentationml.slideLayout+xml"/>
  <Override PartName="/ppt/notesMasters/notesMaster1.xml" ContentType="application/vnd.openxmlformats-officedocument.presentationml.notesMaster+xml"/>
  <Override PartName="/ppt/slides/slide1.xml" ContentType="application/vnd.openxmlformats-officedocument.presentationml.slide+xml"/>
  <Override PartName="/ppt/notesSlides/notesSlide12.xml" ContentType="application/vnd.openxmlformats-officedocument.presentationml.notesSlide+xml"/>
  <Override PartName="/ppt/slideMasters/slideMaster2.xml" ContentType="application/vnd.openxmlformats-officedocument.presentationml.slideMaster+xml"/>
  <Override PartName="/docProps/app.xml" ContentType="application/vnd.openxmlformats-officedocument.extended-properties+xml"/>
  <Override PartName="/ppt/theme/theme2.xml" ContentType="application/vnd.openxmlformats-officedocument.theme+xml"/>
  <Override PartName="/ppt/slideLayouts/slideLayout1.xml" ContentType="application/vnd.openxmlformats-officedocument.presentationml.slideLayout+xml"/>
  <Default Extension="xml" ContentType="application/xml"/>
  <Override PartName="/ppt/slides/slide19.xml" ContentType="application/vnd.openxmlformats-officedocument.presentationml.slide+xml"/>
  <Override PartName="/ppt/notesSlides/notesSlide5.xml" ContentType="application/vnd.openxmlformats-officedocument.presentationml.notesSlide+xml"/>
  <Override PartName="/ppt/tableStyles.xml" ContentType="application/vnd.openxmlformats-officedocument.presentationml.tableStyles+xml"/>
  <Override PartName="/ppt/notesSlides/notesSlide20.xml" ContentType="application/vnd.openxmlformats-officedocument.presentationml.notesSlide+xml"/>
  <Override PartName="/ppt/slides/slide15.xml" ContentType="application/vnd.openxmlformats-officedocument.presentationml.slide+xml"/>
  <Override PartName="/ppt/notesSlides/notesSlide1.xml" ContentType="application/vnd.openxmlformats-officedocument.presentationml.notesSlide+xml"/>
  <Override PartName="/ppt/slideLayouts/slideLayout12.xml" ContentType="application/vnd.openxmlformats-officedocument.presentationml.slideLayout+xml"/>
  <Override PartName="/ppt/slides/slide6.xml" ContentType="application/vnd.openxmlformats-officedocument.presentationml.slide+xml"/>
  <Override PartName="/ppt/notesSlides/notesSlide17.xml" ContentType="application/vnd.openxmlformats-officedocument.presentationml.notesSlide+xml"/>
  <Override PartName="/docProps/core.xml" ContentType="application/vnd.openxmlformats-package.core-properties+xml"/>
  <Override PartName="/ppt/slides/slide11.xml" ContentType="application/vnd.openxmlformats-officedocument.presentationml.slide+xml"/>
  <Override PartName="/ppt/slideLayouts/slideLayout6.xml" ContentType="application/vnd.openxmlformats-officedocument.presentationml.slideLayout+xml"/>
  <Override PartName="/ppt/notesSlides/notesSlide13.xml" ContentType="application/vnd.openxmlformats-officedocument.presentationml.notesSlide+xml"/>
  <Override PartName="/ppt/slides/slide2.xml" ContentType="application/vnd.openxmlformats-officedocument.presentationml.slide+xml"/>
  <Override PartName="/ppt/slideMasters/slideMaster3.xml" ContentType="application/vnd.openxmlformats-officedocument.presentationml.slideMaster+xml"/>
  <Default Extension="png" ContentType="image/png"/>
  <Override PartName="/ppt/slideLayouts/slideLayout2.xml" ContentType="application/vnd.openxmlformats-officedocument.presentationml.slideLayout+xml"/>
  <Override PartName="/ppt/theme/theme3.xml" ContentType="application/vnd.openxmlformats-officedocument.theme+xml"/>
  <Override PartName="/ppt/notesSlides/notesSlide6.xml" ContentType="application/vnd.openxmlformats-officedocument.presentationml.notesSlide+xml"/>
  <Override PartName="/ppt/notesSlides/notesSlide21.xml" ContentType="application/vnd.openxmlformats-officedocument.presentationml.notesSlide+xml"/>
  <Override PartName="/ppt/slides/slide16.xml" ContentType="application/vnd.openxmlformats-officedocument.presentationml.slide+xml"/>
  <Override PartName="/ppt/notesSlides/notesSlide2.xml" ContentType="application/vnd.openxmlformats-officedocument.presentationml.notesSlide+xml"/>
  <Override PartName="/ppt/slideLayouts/slideLayout13.xml" ContentType="application/vnd.openxmlformats-officedocument.presentationml.slideLayout+xml"/>
  <Override PartName="/ppt/slides/slide7.xml" ContentType="application/vnd.openxmlformats-officedocument.presentationml.slide+xml"/>
  <Override PartName="/ppt/notesSlides/notesSlide18.xml" ContentType="application/vnd.openxmlformats-officedocument.presentationml.notesSlide+xml"/>
  <Override PartName="/ppt/presentation.xml" ContentType="application/vnd.openxmlformats-officedocument.presentationml.presentation.main+xml"/>
  <Override PartName="/ppt/slides/slide12.xml" ContentType="application/vnd.openxmlformats-officedocument.presentationml.slide+xml"/>
  <Override PartName="/ppt/slideLayouts/slideLayout7.xml" ContentType="application/vnd.openxmlformats-officedocument.presentationml.slideLayout+xml"/>
  <Override PartName="/ppt/notesSlides/notesSlide14.xml" ContentType="application/vnd.openxmlformats-officedocument.presentationml.notesSlide+xml"/>
  <Override PartName="/ppt/slides/slide3.xml" ContentType="application/vnd.openxmlformats-officedocument.presentationml.slide+xml"/>
  <Override PartName="/ppt/theme/theme4.xml" ContentType="application/vnd.openxmlformats-officedocument.theme+xml"/>
  <Override PartName="/ppt/slideLayouts/slideLayout3.xml" ContentType="application/vnd.openxmlformats-officedocument.presentationml.slideLayout+xml"/>
  <Override PartName="/ppt/slides/slide20.xml" ContentType="application/vnd.openxmlformats-officedocument.presentationml.slide+xml"/>
  <Override PartName="/ppt/notesSlides/notesSlide7.xml" ContentType="application/vnd.openxmlformats-officedocument.presentationml.notesSlide+xml"/>
  <Override PartName="/ppt/slides/slide17.xml" ContentType="application/vnd.openxmlformats-officedocument.presentationml.slide+xml"/>
  <Override PartName="/ppt/notesSlides/notesSlide3.xml" ContentType="application/vnd.openxmlformats-officedocument.presentationml.notesSlide+xml"/>
  <Override PartName="/ppt/notesSlides/notesSlide10.xml" ContentType="application/vnd.openxmlformats-officedocument.presentationml.notesSlide+xml"/>
  <Override PartName="/ppt/slides/slide8.xml" ContentType="application/vnd.openxmlformats-officedocument.presentationml.slide+xml"/>
  <Override PartName="/ppt/notesSlides/notesSlide19.xml" ContentType="application/vnd.openxmlformats-officedocument.presentationml.notesSlide+xml"/>
  <Override PartName="/ppt/presProps.xml" ContentType="application/vnd.openxmlformats-officedocument.presentationml.presProps+xml"/>
  <Override PartName="/ppt/slides/slide13.xml" ContentType="application/vnd.openxmlformats-officedocument.presentationml.slide+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s/slide4.xml" ContentType="application/vnd.openxmlformats-officedocument.presentationml.slide+xml"/>
  <Override PartName="/ppt/notesSlides/notesSlide8.xml" ContentType="application/vnd.openxmlformats-officedocument.presentationml.notesSlide+xml"/>
  <Override PartName="/ppt/notesSlides/notesSlide15.xml" ContentType="application/vnd.openxmlformats-officedocument.presentationml.notesSlide+xml"/>
  <Override PartName="/ppt/notesSlides/notesSlide11.xml" ContentType="application/vnd.openxmlformats-officedocument.presentationml.notesSlide+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slides/slide21.xml" ContentType="application/vnd.openxmlformats-officedocument.presentationml.slide+xml"/>
  <Default Extension="bin" ContentType="application/vnd.openxmlformats-officedocument.presentationml.printerSettings"/>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trictFirstAndLastChars="0" saveSubsetFonts="1" autoCompressPictures="0">
  <p:sldMasterIdLst>
    <p:sldMasterId id="2147483648" r:id="rId1"/>
    <p:sldMasterId id="2147483660" r:id="rId2"/>
    <p:sldMasterId id="2147483662" r:id="rId3"/>
  </p:sldMasterIdLst>
  <p:notesMasterIdLst>
    <p:notesMasterId r:id="rId25"/>
  </p:notesMasterIdLst>
  <p:sldIdLst>
    <p:sldId id="481" r:id="rId4"/>
    <p:sldId id="482" r:id="rId5"/>
    <p:sldId id="483" r:id="rId6"/>
    <p:sldId id="484" r:id="rId7"/>
    <p:sldId id="485" r:id="rId8"/>
    <p:sldId id="486" r:id="rId9"/>
    <p:sldId id="487" r:id="rId10"/>
    <p:sldId id="488" r:id="rId11"/>
    <p:sldId id="499" r:id="rId12"/>
    <p:sldId id="489" r:id="rId13"/>
    <p:sldId id="490" r:id="rId14"/>
    <p:sldId id="491" r:id="rId15"/>
    <p:sldId id="492" r:id="rId16"/>
    <p:sldId id="500" r:id="rId17"/>
    <p:sldId id="493" r:id="rId18"/>
    <p:sldId id="494" r:id="rId19"/>
    <p:sldId id="495" r:id="rId20"/>
    <p:sldId id="496" r:id="rId21"/>
    <p:sldId id="497" r:id="rId22"/>
    <p:sldId id="498" r:id="rId23"/>
    <p:sldId id="369" r:id="rId24"/>
  </p:sldIdLst>
  <p:sldSz cx="9144000" cy="6858000" type="screen4x3"/>
  <p:notesSz cx="9144000" cy="6858000"/>
  <p:defaultTextStyle>
    <a:defPPr>
      <a:defRPr lang="en-US"/>
    </a:defPPr>
    <a:lvl1pPr algn="l" rtl="0" eaLnBrk="0" fontAlgn="base" hangingPunct="0">
      <a:spcBef>
        <a:spcPct val="0"/>
      </a:spcBef>
      <a:spcAft>
        <a:spcPct val="0"/>
      </a:spcAft>
      <a:defRPr sz="1400" b="1" kern="1200">
        <a:solidFill>
          <a:schemeClr val="tx1"/>
        </a:solidFill>
        <a:latin typeface="Times New Roman" charset="0"/>
        <a:ea typeface="+mn-ea"/>
        <a:cs typeface="+mn-cs"/>
      </a:defRPr>
    </a:lvl1pPr>
    <a:lvl2pPr marL="457200" algn="l" rtl="0" eaLnBrk="0" fontAlgn="base" hangingPunct="0">
      <a:spcBef>
        <a:spcPct val="0"/>
      </a:spcBef>
      <a:spcAft>
        <a:spcPct val="0"/>
      </a:spcAft>
      <a:defRPr sz="1400" b="1" kern="1200">
        <a:solidFill>
          <a:schemeClr val="tx1"/>
        </a:solidFill>
        <a:latin typeface="Times New Roman" charset="0"/>
        <a:ea typeface="+mn-ea"/>
        <a:cs typeface="+mn-cs"/>
      </a:defRPr>
    </a:lvl2pPr>
    <a:lvl3pPr marL="914400" algn="l" rtl="0" eaLnBrk="0" fontAlgn="base" hangingPunct="0">
      <a:spcBef>
        <a:spcPct val="0"/>
      </a:spcBef>
      <a:spcAft>
        <a:spcPct val="0"/>
      </a:spcAft>
      <a:defRPr sz="1400" b="1" kern="1200">
        <a:solidFill>
          <a:schemeClr val="tx1"/>
        </a:solidFill>
        <a:latin typeface="Times New Roman" charset="0"/>
        <a:ea typeface="+mn-ea"/>
        <a:cs typeface="+mn-cs"/>
      </a:defRPr>
    </a:lvl3pPr>
    <a:lvl4pPr marL="1371600" algn="l" rtl="0" eaLnBrk="0" fontAlgn="base" hangingPunct="0">
      <a:spcBef>
        <a:spcPct val="0"/>
      </a:spcBef>
      <a:spcAft>
        <a:spcPct val="0"/>
      </a:spcAft>
      <a:defRPr sz="1400" b="1" kern="1200">
        <a:solidFill>
          <a:schemeClr val="tx1"/>
        </a:solidFill>
        <a:latin typeface="Times New Roman" charset="0"/>
        <a:ea typeface="+mn-ea"/>
        <a:cs typeface="+mn-cs"/>
      </a:defRPr>
    </a:lvl4pPr>
    <a:lvl5pPr marL="1828800" algn="l" rtl="0" eaLnBrk="0" fontAlgn="base" hangingPunct="0">
      <a:spcBef>
        <a:spcPct val="0"/>
      </a:spcBef>
      <a:spcAft>
        <a:spcPct val="0"/>
      </a:spcAft>
      <a:defRPr sz="1400" b="1" kern="1200">
        <a:solidFill>
          <a:schemeClr val="tx1"/>
        </a:solidFill>
        <a:latin typeface="Times New Roman" charset="0"/>
        <a:ea typeface="+mn-ea"/>
        <a:cs typeface="+mn-cs"/>
      </a:defRPr>
    </a:lvl5pPr>
    <a:lvl6pPr marL="2286000" algn="l" defTabSz="457200" rtl="0" eaLnBrk="1" latinLnBrk="0" hangingPunct="1">
      <a:defRPr sz="1400" b="1" kern="1200">
        <a:solidFill>
          <a:schemeClr val="tx1"/>
        </a:solidFill>
        <a:latin typeface="Times New Roman" charset="0"/>
        <a:ea typeface="+mn-ea"/>
        <a:cs typeface="+mn-cs"/>
      </a:defRPr>
    </a:lvl6pPr>
    <a:lvl7pPr marL="2743200" algn="l" defTabSz="457200" rtl="0" eaLnBrk="1" latinLnBrk="0" hangingPunct="1">
      <a:defRPr sz="1400" b="1" kern="1200">
        <a:solidFill>
          <a:schemeClr val="tx1"/>
        </a:solidFill>
        <a:latin typeface="Times New Roman" charset="0"/>
        <a:ea typeface="+mn-ea"/>
        <a:cs typeface="+mn-cs"/>
      </a:defRPr>
    </a:lvl7pPr>
    <a:lvl8pPr marL="3200400" algn="l" defTabSz="457200" rtl="0" eaLnBrk="1" latinLnBrk="0" hangingPunct="1">
      <a:defRPr sz="1400" b="1" kern="1200">
        <a:solidFill>
          <a:schemeClr val="tx1"/>
        </a:solidFill>
        <a:latin typeface="Times New Roman" charset="0"/>
        <a:ea typeface="+mn-ea"/>
        <a:cs typeface="+mn-cs"/>
      </a:defRPr>
    </a:lvl8pPr>
    <a:lvl9pPr marL="3657600" algn="l" defTabSz="457200" rtl="0" eaLnBrk="1" latinLnBrk="0" hangingPunct="1">
      <a:defRPr sz="1400" b="1" kern="1200">
        <a:solidFill>
          <a:schemeClr val="tx1"/>
        </a:solidFill>
        <a:latin typeface="Times New Roman"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lrMru>
    <a:srgbClr val="FFFFFF"/>
    <a:srgbClr val="CCFFCC"/>
    <a:srgbClr val="0000FF"/>
    <a:srgbClr val="000000"/>
    <a:srgbClr val="CCFFFF"/>
    <a:srgbClr val="D5FFFF"/>
    <a:srgbClr val="009900"/>
    <a:srgbClr val="66FF66"/>
    <a:srgbClr val="969696"/>
    <a:srgbClr val="FFFF66"/>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ferSingleView="1">
    <p:restoredLeft sz="32787"/>
    <p:restoredTop sz="90929"/>
  </p:normalViewPr>
  <p:slideViewPr>
    <p:cSldViewPr showGuides="1">
      <p:cViewPr>
        <p:scale>
          <a:sx n="105" d="100"/>
          <a:sy n="105" d="100"/>
        </p:scale>
        <p:origin x="-1136" y="-1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8028800" cy="780288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notesMaster" Target="notesMasters/notesMaster1.xml"/><Relationship Id="rId26" Type="http://schemas.openxmlformats.org/officeDocument/2006/relationships/printerSettings" Target="printerSettings/printerSettings1.bin"/><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a:lvl1pPr>
          </a:lstStyle>
          <a:p>
            <a:endParaRPr lang="en-US"/>
          </a:p>
        </p:txBody>
      </p:sp>
      <p:sp>
        <p:nvSpPr>
          <p:cNvPr id="97283" name="Rectangle 3"/>
          <p:cNvSpPr>
            <a:spLocks noGrp="1" noChangeArrowheads="1"/>
          </p:cNvSpPr>
          <p:nvPr>
            <p:ph type="dt" idx="1"/>
          </p:nvPr>
        </p:nvSpPr>
        <p:spPr bwMode="auto">
          <a:xfrm>
            <a:off x="518160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a:lvl1pPr>
          </a:lstStyle>
          <a:p>
            <a:endParaRPr lang="en-US"/>
          </a:p>
        </p:txBody>
      </p:sp>
      <p:sp>
        <p:nvSpPr>
          <p:cNvPr id="97284" name="Rectangle 4"/>
          <p:cNvSpPr>
            <a:spLocks noGrp="1" noRot="1" noChangeAspect="1" noChangeArrowheads="1" noTextEdit="1"/>
          </p:cNvSpPr>
          <p:nvPr>
            <p:ph type="sldImg" idx="2"/>
          </p:nvPr>
        </p:nvSpPr>
        <p:spPr bwMode="auto">
          <a:xfrm>
            <a:off x="2844800" y="533400"/>
            <a:ext cx="3454400" cy="2590800"/>
          </a:xfrm>
          <a:prstGeom prst="rect">
            <a:avLst/>
          </a:prstGeom>
          <a:noFill/>
          <a:ln w="9525">
            <a:solidFill>
              <a:srgbClr val="000000"/>
            </a:solidFill>
            <a:miter lim="800000"/>
            <a:headEnd/>
            <a:tailEnd/>
          </a:ln>
          <a:effectLst/>
        </p:spPr>
      </p:sp>
      <p:sp>
        <p:nvSpPr>
          <p:cNvPr id="97285" name="Rectangle 5"/>
          <p:cNvSpPr>
            <a:spLocks noGrp="1" noChangeArrowheads="1"/>
          </p:cNvSpPr>
          <p:nvPr>
            <p:ph type="body" sz="quarter" idx="3"/>
          </p:nvPr>
        </p:nvSpPr>
        <p:spPr bwMode="auto">
          <a:xfrm>
            <a:off x="1219200" y="3276600"/>
            <a:ext cx="6705600" cy="3048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7286" name="Rectangle 6"/>
          <p:cNvSpPr>
            <a:spLocks noGrp="1" noChangeArrowheads="1"/>
          </p:cNvSpPr>
          <p:nvPr>
            <p:ph type="ftr" sz="quarter" idx="4"/>
          </p:nvPr>
        </p:nvSpPr>
        <p:spPr bwMode="auto">
          <a:xfrm>
            <a:off x="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a:lvl1pPr>
          </a:lstStyle>
          <a:p>
            <a:endParaRPr lang="en-US"/>
          </a:p>
        </p:txBody>
      </p:sp>
      <p:sp>
        <p:nvSpPr>
          <p:cNvPr id="97287" name="Rectangle 7"/>
          <p:cNvSpPr>
            <a:spLocks noGrp="1" noChangeArrowheads="1"/>
          </p:cNvSpPr>
          <p:nvPr>
            <p:ph type="sldNum" sz="quarter" idx="5"/>
          </p:nvPr>
        </p:nvSpPr>
        <p:spPr bwMode="auto">
          <a:xfrm>
            <a:off x="518160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a:lvl1pPr>
          </a:lstStyle>
          <a:p>
            <a:fld id="{37231C64-B976-DF4A-874D-4A45D2B42567}" type="slidenum">
              <a:rPr lang="en-US"/>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A6C62C-AF94-8B42-AF39-302D6D4E3459}" type="slidenum">
              <a:rPr lang="en-US">
                <a:solidFill>
                  <a:prstClr val="black"/>
                </a:solidFill>
              </a:rPr>
              <a:pPr/>
              <a:t>1</a:t>
            </a:fld>
            <a:endParaRPr lang="en-US">
              <a:solidFill>
                <a:prstClr val="black"/>
              </a:solidFill>
            </a:endParaRPr>
          </a:p>
        </p:txBody>
      </p:sp>
      <p:sp>
        <p:nvSpPr>
          <p:cNvPr id="4526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4526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E3839CD-8737-FA41-A93B-C14A39703432}" type="slidenum">
              <a:rPr lang="en-US">
                <a:solidFill>
                  <a:prstClr val="black"/>
                </a:solidFill>
              </a:rPr>
              <a:pPr/>
              <a:t>10</a:t>
            </a:fld>
            <a:endParaRPr lang="en-US">
              <a:solidFill>
                <a:prstClr val="black"/>
              </a:solidFill>
            </a:endParaRPr>
          </a:p>
        </p:txBody>
      </p:sp>
      <p:sp>
        <p:nvSpPr>
          <p:cNvPr id="84992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4992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D795B21-4D7D-774C-ABAB-AD2892B0DC28}" type="slidenum">
              <a:rPr lang="en-US">
                <a:solidFill>
                  <a:prstClr val="black"/>
                </a:solidFill>
              </a:rPr>
              <a:pPr/>
              <a:t>11</a:t>
            </a:fld>
            <a:endParaRPr lang="en-US">
              <a:solidFill>
                <a:prstClr val="black"/>
              </a:solidFill>
            </a:endParaRPr>
          </a:p>
        </p:txBody>
      </p:sp>
      <p:sp>
        <p:nvSpPr>
          <p:cNvPr id="85401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5401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D5E4FCB-3A08-6E4C-94C2-710D2FE64C57}" type="slidenum">
              <a:rPr lang="en-US">
                <a:solidFill>
                  <a:prstClr val="black"/>
                </a:solidFill>
              </a:rPr>
              <a:pPr/>
              <a:t>12</a:t>
            </a:fld>
            <a:endParaRPr lang="en-US">
              <a:solidFill>
                <a:prstClr val="black"/>
              </a:solidFill>
            </a:endParaRPr>
          </a:p>
        </p:txBody>
      </p:sp>
      <p:sp>
        <p:nvSpPr>
          <p:cNvPr id="86425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425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9CE5F91-DF88-FD41-A03A-763A0FFA887F}" type="slidenum">
              <a:rPr lang="en-US">
                <a:solidFill>
                  <a:prstClr val="black"/>
                </a:solidFill>
              </a:rPr>
              <a:pPr/>
              <a:t>13</a:t>
            </a:fld>
            <a:endParaRPr lang="en-US">
              <a:solidFill>
                <a:prstClr val="black"/>
              </a:solidFill>
            </a:endParaRPr>
          </a:p>
        </p:txBody>
      </p:sp>
      <p:sp>
        <p:nvSpPr>
          <p:cNvPr id="86630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630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0BC94DB-075B-1644-B0F0-F3017FFDFB9E}" type="slidenum">
              <a:rPr lang="en-US"/>
              <a:pPr/>
              <a:t>14</a:t>
            </a:fld>
            <a:endParaRPr lang="en-US"/>
          </a:p>
        </p:txBody>
      </p:sp>
      <p:sp>
        <p:nvSpPr>
          <p:cNvPr id="8273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273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F479762-DFBE-6D4C-A9C7-12D1AD5F94DB}" type="slidenum">
              <a:rPr lang="en-US">
                <a:solidFill>
                  <a:prstClr val="black"/>
                </a:solidFill>
              </a:rPr>
              <a:pPr/>
              <a:t>15</a:t>
            </a:fld>
            <a:endParaRPr lang="en-US">
              <a:solidFill>
                <a:prstClr val="black"/>
              </a:solidFill>
            </a:endParaRPr>
          </a:p>
        </p:txBody>
      </p:sp>
      <p:sp>
        <p:nvSpPr>
          <p:cNvPr id="8683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83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834A083-05F6-ED46-9B1D-77CDDDABB75E}" type="slidenum">
              <a:rPr lang="en-US">
                <a:solidFill>
                  <a:prstClr val="black"/>
                </a:solidFill>
              </a:rPr>
              <a:pPr/>
              <a:t>16</a:t>
            </a:fld>
            <a:endParaRPr lang="en-US">
              <a:solidFill>
                <a:prstClr val="black"/>
              </a:solidFill>
            </a:endParaRPr>
          </a:p>
        </p:txBody>
      </p:sp>
      <p:sp>
        <p:nvSpPr>
          <p:cNvPr id="8785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785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F479762-DFBE-6D4C-A9C7-12D1AD5F94DB}" type="slidenum">
              <a:rPr lang="en-US">
                <a:solidFill>
                  <a:prstClr val="black"/>
                </a:solidFill>
              </a:rPr>
              <a:pPr/>
              <a:t>17</a:t>
            </a:fld>
            <a:endParaRPr lang="en-US">
              <a:solidFill>
                <a:prstClr val="black"/>
              </a:solidFill>
            </a:endParaRPr>
          </a:p>
        </p:txBody>
      </p:sp>
      <p:sp>
        <p:nvSpPr>
          <p:cNvPr id="8683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83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F479762-DFBE-6D4C-A9C7-12D1AD5F94DB}" type="slidenum">
              <a:rPr lang="en-US">
                <a:solidFill>
                  <a:prstClr val="black"/>
                </a:solidFill>
              </a:rPr>
              <a:pPr/>
              <a:t>18</a:t>
            </a:fld>
            <a:endParaRPr lang="en-US">
              <a:solidFill>
                <a:prstClr val="black"/>
              </a:solidFill>
            </a:endParaRPr>
          </a:p>
        </p:txBody>
      </p:sp>
      <p:sp>
        <p:nvSpPr>
          <p:cNvPr id="8683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83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98D5EB9-4286-0843-A12F-64A0EAB80BD9}" type="slidenum">
              <a:rPr lang="en-US">
                <a:solidFill>
                  <a:prstClr val="black"/>
                </a:solidFill>
              </a:rPr>
              <a:pPr/>
              <a:t>19</a:t>
            </a:fld>
            <a:endParaRPr lang="en-US">
              <a:solidFill>
                <a:prstClr val="black"/>
              </a:solidFill>
            </a:endParaRPr>
          </a:p>
        </p:txBody>
      </p:sp>
      <p:sp>
        <p:nvSpPr>
          <p:cNvPr id="85606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5606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7C24CFD-8588-3444-AF5E-53C13A37B49C}" type="slidenum">
              <a:rPr lang="en-US">
                <a:solidFill>
                  <a:prstClr val="black"/>
                </a:solidFill>
              </a:rPr>
              <a:pPr/>
              <a:t>2</a:t>
            </a:fld>
            <a:endParaRPr lang="en-US">
              <a:solidFill>
                <a:prstClr val="black"/>
              </a:solidFill>
            </a:endParaRPr>
          </a:p>
        </p:txBody>
      </p:sp>
      <p:sp>
        <p:nvSpPr>
          <p:cNvPr id="8314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314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98D5EB9-4286-0843-A12F-64A0EAB80BD9}" type="slidenum">
              <a:rPr lang="en-US">
                <a:solidFill>
                  <a:prstClr val="black"/>
                </a:solidFill>
              </a:rPr>
              <a:pPr/>
              <a:t>20</a:t>
            </a:fld>
            <a:endParaRPr lang="en-US">
              <a:solidFill>
                <a:prstClr val="black"/>
              </a:solidFill>
            </a:endParaRPr>
          </a:p>
        </p:txBody>
      </p:sp>
      <p:sp>
        <p:nvSpPr>
          <p:cNvPr id="85606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5606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90769C9-9875-1A45-8F0C-7D076A39265C}" type="slidenum">
              <a:rPr lang="en-US"/>
              <a:pPr/>
              <a:t>21</a:t>
            </a:fld>
            <a:endParaRPr lang="en-US"/>
          </a:p>
        </p:txBody>
      </p:sp>
      <p:sp>
        <p:nvSpPr>
          <p:cNvPr id="198658" name="Rectangle 2"/>
          <p:cNvSpPr>
            <a:spLocks noGrp="1" noRot="1" noChangeAspect="1" noChangeArrowheads="1" noTextEdit="1"/>
          </p:cNvSpPr>
          <p:nvPr>
            <p:ph type="sldImg"/>
          </p:nvPr>
        </p:nvSpPr>
        <p:spPr>
          <a:ln/>
        </p:spPr>
      </p:sp>
      <p:sp>
        <p:nvSpPr>
          <p:cNvPr id="1986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A54DD26-E065-8B48-9684-45271F3A3ABF}" type="slidenum">
              <a:rPr lang="en-US">
                <a:solidFill>
                  <a:prstClr val="black"/>
                </a:solidFill>
              </a:rPr>
              <a:pPr/>
              <a:t>3</a:t>
            </a:fld>
            <a:endParaRPr lang="en-US">
              <a:solidFill>
                <a:prstClr val="black"/>
              </a:solidFill>
            </a:endParaRPr>
          </a:p>
        </p:txBody>
      </p:sp>
      <p:sp>
        <p:nvSpPr>
          <p:cNvPr id="79872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9872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09F69C7-A482-D845-8E0C-81979B98A248}" type="slidenum">
              <a:rPr lang="en-US">
                <a:solidFill>
                  <a:prstClr val="black"/>
                </a:solidFill>
              </a:rPr>
              <a:pPr/>
              <a:t>4</a:t>
            </a:fld>
            <a:endParaRPr lang="en-US">
              <a:solidFill>
                <a:prstClr val="black"/>
              </a:solidFill>
            </a:endParaRPr>
          </a:p>
        </p:txBody>
      </p:sp>
      <p:sp>
        <p:nvSpPr>
          <p:cNvPr id="80077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0077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12C0763-AEE0-3044-ADA7-A6AE0FE58D3A}" type="slidenum">
              <a:rPr lang="en-US">
                <a:solidFill>
                  <a:prstClr val="black"/>
                </a:solidFill>
              </a:rPr>
              <a:pPr/>
              <a:t>5</a:t>
            </a:fld>
            <a:endParaRPr lang="en-US">
              <a:solidFill>
                <a:prstClr val="black"/>
              </a:solidFill>
            </a:endParaRPr>
          </a:p>
        </p:txBody>
      </p:sp>
      <p:sp>
        <p:nvSpPr>
          <p:cNvPr id="80281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0281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27FF052-286B-B140-BC10-3B15C3631526}" type="slidenum">
              <a:rPr lang="en-US">
                <a:solidFill>
                  <a:prstClr val="black"/>
                </a:solidFill>
              </a:rPr>
              <a:pPr/>
              <a:t>6</a:t>
            </a:fld>
            <a:endParaRPr lang="en-US">
              <a:solidFill>
                <a:prstClr val="black"/>
              </a:solidFill>
            </a:endParaRPr>
          </a:p>
        </p:txBody>
      </p:sp>
      <p:sp>
        <p:nvSpPr>
          <p:cNvPr id="80486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0486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E866A48-403B-7847-81EE-C188ED343108}" type="slidenum">
              <a:rPr lang="en-US">
                <a:solidFill>
                  <a:prstClr val="black"/>
                </a:solidFill>
              </a:rPr>
              <a:pPr/>
              <a:t>7</a:t>
            </a:fld>
            <a:endParaRPr lang="en-US">
              <a:solidFill>
                <a:prstClr val="black"/>
              </a:solidFill>
            </a:endParaRPr>
          </a:p>
        </p:txBody>
      </p:sp>
      <p:sp>
        <p:nvSpPr>
          <p:cNvPr id="80691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0691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9DD1E7-1029-A444-88F6-47DA9ADE4A0E}" type="slidenum">
              <a:rPr lang="en-US">
                <a:solidFill>
                  <a:prstClr val="black"/>
                </a:solidFill>
              </a:rPr>
              <a:pPr/>
              <a:t>8</a:t>
            </a:fld>
            <a:endParaRPr lang="en-US">
              <a:solidFill>
                <a:prstClr val="black"/>
              </a:solidFill>
            </a:endParaRPr>
          </a:p>
        </p:txBody>
      </p:sp>
      <p:sp>
        <p:nvSpPr>
          <p:cNvPr id="80896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0896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A8CA765-3524-1D49-BD1F-78F21518E4F9}" type="slidenum">
              <a:rPr lang="en-US"/>
              <a:pPr/>
              <a:t>9</a:t>
            </a:fld>
            <a:endParaRPr lang="en-US"/>
          </a:p>
        </p:txBody>
      </p:sp>
      <p:sp>
        <p:nvSpPr>
          <p:cNvPr id="79667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9667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DC179319-EBCB-EC44-BABA-F5EDD1D4859C}"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E3ADE519-0466-6C45-83C1-371F2FEE7FE4}"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79AFCF31-B35B-864A-BBDA-07E44CD9EE55}"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37CAE041-5BF3-8649-8E6B-15567A4A0009}"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A7F90308-D6A5-1C43-B00B-09485636B30A}"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B1A61EE1-17C0-A242-A04D-5092C058BA25}"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C5342FA9-5BA2-D747-9E9B-4871D3B81138}"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D79CD79F-AE13-4645-BB5C-F4C8EBB053B6}"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smtClean="0"/>
            </a:lvl1pPr>
          </a:lstStyle>
          <a:p>
            <a:fld id="{2889BF03-8342-BC42-8085-83863E128F77}"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smtClean="0"/>
            </a:lvl1pPr>
          </a:lstStyle>
          <a:p>
            <a:fld id="{084B822E-91A0-CC4E-B3F8-4520C0F86E46}"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smtClean="0"/>
            </a:lvl1pPr>
          </a:lstStyle>
          <a:p>
            <a:fld id="{F8A20B6D-9E8A-AE49-B2C2-90792D133EAD}"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49A3FA8A-C4FF-7F45-9603-374C8746043B}"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BECAE457-F1C6-7341-94CD-B503F78FFC53}"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2F14B723-E449-EA45-A28A-5FA5DD77E738}"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49B409AF-2D96-BA43-BA47-19F872ACA0CC}" type="slidenum">
              <a:rPr lang="en-US" b="0">
                <a:solidFill>
                  <a:srgbClr val="000000"/>
                </a:solidFill>
              </a: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EF65E665-BF67-B942-8112-8882EBF3F0C5}" type="slidenum">
              <a:rPr lang="en-US">
                <a:solidFill>
                  <a:srgbClr val="000000"/>
                </a:solidFill>
              </a:rPr>
              <a:pPr/>
              <a:t>‹#›</a:t>
            </a:fld>
            <a:endParaRPr 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slide" Target="slide2.xml"/><Relationship Id="rId5" Type="http://schemas.openxmlformats.org/officeDocument/2006/relationships/slide" Target="slide11.xml"/><Relationship Id="rId6" Type="http://schemas.openxmlformats.org/officeDocument/2006/relationships/slide" Target="slide14.xml"/><Relationship Id="rId7" Type="http://schemas.openxmlformats.org/officeDocument/2006/relationships/slide" Target="slide17.xml"/><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0" name="Rectangle 39"/>
          <p:cNvSpPr/>
          <p:nvPr/>
        </p:nvSpPr>
        <p:spPr bwMode="auto">
          <a:xfrm>
            <a:off x="304800" y="166340"/>
            <a:ext cx="2386584" cy="2386584"/>
          </a:xfrm>
          <a:prstGeom prst="rect">
            <a:avLst/>
          </a:prstGeom>
          <a:gradFill flip="none" rotWithShape="1">
            <a:gsLst>
              <a:gs pos="0">
                <a:srgbClr val="666666"/>
              </a:gs>
              <a:gs pos="100000">
                <a:srgbClr val="CCCCCC"/>
              </a:gs>
            </a:gsLst>
            <a:lin ang="0" scaled="1"/>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2400" b="0">
              <a:solidFill>
                <a:srgbClr val="000000"/>
              </a:solidFill>
            </a:endParaRPr>
          </a:p>
        </p:txBody>
      </p:sp>
      <p:sp>
        <p:nvSpPr>
          <p:cNvPr id="451586" name="Rectangle 2"/>
          <p:cNvSpPr>
            <a:spLocks noGrp="1" noChangeArrowheads="1"/>
          </p:cNvSpPr>
          <p:nvPr>
            <p:ph type="ctrTitle"/>
          </p:nvPr>
        </p:nvSpPr>
        <p:spPr>
          <a:xfrm>
            <a:off x="1567545" y="898675"/>
            <a:ext cx="5442855" cy="533400"/>
          </a:xfrm>
        </p:spPr>
        <p:txBody>
          <a:bodyPr/>
          <a:lstStyle/>
          <a:p>
            <a:pPr algn="l"/>
            <a:r>
              <a:rPr lang="en-US" sz="3600" dirty="0" smtClean="0">
                <a:solidFill>
                  <a:srgbClr val="000000"/>
                </a:solidFill>
              </a:rPr>
              <a:t>Pointers and Arrays</a:t>
            </a:r>
            <a:endParaRPr lang="en-US" sz="3600" dirty="0">
              <a:solidFill>
                <a:srgbClr val="000000"/>
              </a:solidFill>
            </a:endParaRPr>
          </a:p>
        </p:txBody>
      </p:sp>
      <p:sp>
        <p:nvSpPr>
          <p:cNvPr id="4" name="Rectangle 22"/>
          <p:cNvSpPr>
            <a:spLocks noChangeArrowheads="1"/>
          </p:cNvSpPr>
          <p:nvPr/>
        </p:nvSpPr>
        <p:spPr bwMode="auto">
          <a:xfrm>
            <a:off x="1671638" y="573088"/>
            <a:ext cx="1490292" cy="215444"/>
          </a:xfrm>
          <a:prstGeom prst="rect">
            <a:avLst/>
          </a:prstGeom>
          <a:noFill/>
          <a:ln w="9525">
            <a:noFill/>
            <a:miter lim="800000"/>
            <a:headEnd/>
            <a:tailEnd/>
          </a:ln>
        </p:spPr>
        <p:txBody>
          <a:bodyPr wrap="none" lIns="0" tIns="0" rIns="0" bIns="0">
            <a:prstTxWarp prst="textNoShape">
              <a:avLst/>
            </a:prstTxWarp>
            <a:spAutoFit/>
          </a:bodyPr>
          <a:lstStyle/>
          <a:p>
            <a:r>
              <a:rPr lang="en-US" dirty="0">
                <a:solidFill>
                  <a:srgbClr val="000000"/>
                </a:solidFill>
                <a:latin typeface="Helvetica" charset="0"/>
              </a:rPr>
              <a:t>C H A P T E R  </a:t>
            </a:r>
            <a:r>
              <a:rPr lang="en-US" dirty="0" smtClean="0">
                <a:solidFill>
                  <a:srgbClr val="000000"/>
                </a:solidFill>
                <a:latin typeface="Helvetica" charset="0"/>
              </a:rPr>
              <a:t> 11</a:t>
            </a:r>
            <a:endParaRPr lang="en-US" b="0" dirty="0">
              <a:solidFill>
                <a:srgbClr val="000000"/>
              </a:solidFill>
              <a:latin typeface="Helvetica" charset="0"/>
            </a:endParaRPr>
          </a:p>
        </p:txBody>
      </p:sp>
      <p:sp>
        <p:nvSpPr>
          <p:cNvPr id="5" name="Line 23"/>
          <p:cNvSpPr>
            <a:spLocks noChangeShapeType="1"/>
          </p:cNvSpPr>
          <p:nvPr/>
        </p:nvSpPr>
        <p:spPr bwMode="auto">
          <a:xfrm flipV="1">
            <a:off x="1589088" y="885825"/>
            <a:ext cx="4951412" cy="7938"/>
          </a:xfrm>
          <a:prstGeom prst="line">
            <a:avLst/>
          </a:prstGeom>
          <a:noFill/>
          <a:ln w="9525">
            <a:solidFill>
              <a:schemeClr val="tx1"/>
            </a:solidFill>
            <a:round/>
            <a:headEnd/>
            <a:tailEnd/>
          </a:ln>
          <a:effectLst/>
        </p:spPr>
        <p:txBody>
          <a:bodyPr wrap="none" anchor="ctr">
            <a:prstTxWarp prst="textNoShape">
              <a:avLst/>
            </a:prstTxWarp>
          </a:bodyPr>
          <a:lstStyle/>
          <a:p>
            <a:endParaRPr lang="en-US" sz="2400" b="0">
              <a:solidFill>
                <a:srgbClr val="000000"/>
              </a:solidFill>
            </a:endParaRPr>
          </a:p>
        </p:txBody>
      </p:sp>
      <p:sp>
        <p:nvSpPr>
          <p:cNvPr id="6" name="Rectangle 24"/>
          <p:cNvSpPr>
            <a:spLocks noChangeArrowheads="1"/>
          </p:cNvSpPr>
          <p:nvPr/>
        </p:nvSpPr>
        <p:spPr bwMode="auto">
          <a:xfrm>
            <a:off x="2743200" y="1601405"/>
            <a:ext cx="3581400" cy="553998"/>
          </a:xfrm>
          <a:prstGeom prst="rect">
            <a:avLst/>
          </a:prstGeom>
          <a:noFill/>
          <a:ln w="9525">
            <a:noFill/>
            <a:miter lim="800000"/>
            <a:headEnd/>
            <a:tailEnd/>
          </a:ln>
          <a:effectLst/>
        </p:spPr>
        <p:txBody>
          <a:bodyPr wrap="square">
            <a:prstTxWarp prst="textNoShape">
              <a:avLst/>
            </a:prstTxWarp>
            <a:spAutoFit/>
          </a:bodyPr>
          <a:lstStyle/>
          <a:p>
            <a:pPr algn="just"/>
            <a:r>
              <a:rPr lang="en-US" sz="1000" b="0" dirty="0" smtClean="0"/>
              <a:t>Orlando ran her eyes through it and then, using the first finger of her right hand as pointer, read out the following facts as being most germane to the matter. </a:t>
            </a:r>
            <a:r>
              <a:rPr lang="en-US" sz="1000" b="0" i="1" dirty="0" smtClean="0"/>
              <a:t>.</a:t>
            </a:r>
            <a:endParaRPr lang="en-US" sz="1000" b="0" i="1" dirty="0">
              <a:solidFill>
                <a:srgbClr val="000000"/>
              </a:solidFill>
            </a:endParaRPr>
          </a:p>
        </p:txBody>
      </p:sp>
      <p:sp>
        <p:nvSpPr>
          <p:cNvPr id="7" name="Rectangle 25"/>
          <p:cNvSpPr>
            <a:spLocks noChangeArrowheads="1"/>
          </p:cNvSpPr>
          <p:nvPr/>
        </p:nvSpPr>
        <p:spPr bwMode="auto">
          <a:xfrm>
            <a:off x="4267200" y="2039779"/>
            <a:ext cx="2338388" cy="246221"/>
          </a:xfrm>
          <a:prstGeom prst="rect">
            <a:avLst/>
          </a:prstGeom>
          <a:noFill/>
          <a:ln w="9525">
            <a:noFill/>
            <a:miter lim="800000"/>
            <a:headEnd/>
            <a:tailEnd/>
          </a:ln>
          <a:effectLst/>
        </p:spPr>
        <p:txBody>
          <a:bodyPr wrap="square">
            <a:prstTxWarp prst="textNoShape">
              <a:avLst/>
            </a:prstTxWarp>
            <a:spAutoFit/>
          </a:bodyPr>
          <a:lstStyle/>
          <a:p>
            <a:pPr algn="r"/>
            <a:r>
              <a:rPr lang="en-US" sz="1000" b="0" dirty="0" smtClean="0">
                <a:solidFill>
                  <a:srgbClr val="000000"/>
                </a:solidFill>
              </a:rPr>
              <a:t>—</a:t>
            </a:r>
            <a:r>
              <a:rPr lang="en-US" sz="1000" b="0" dirty="0" smtClean="0"/>
              <a:t>Virginia Woolf, </a:t>
            </a:r>
            <a:r>
              <a:rPr lang="en-US" sz="1000" b="0" i="1" dirty="0" smtClean="0"/>
              <a:t>Orlando,</a:t>
            </a:r>
            <a:r>
              <a:rPr lang="en-US" sz="1000" b="0" dirty="0" smtClean="0"/>
              <a:t> 1928</a:t>
            </a:r>
            <a:endParaRPr lang="en-US" sz="1000" b="0" dirty="0">
              <a:solidFill>
                <a:srgbClr val="000000"/>
              </a:solidFill>
            </a:endParaRPr>
          </a:p>
        </p:txBody>
      </p:sp>
      <p:pic>
        <p:nvPicPr>
          <p:cNvPr id="15" name="Picture 14" descr="ProgrammingAbstractionsCover.png"/>
          <p:cNvPicPr>
            <a:picLocks noChangeAspect="1"/>
          </p:cNvPicPr>
          <p:nvPr/>
        </p:nvPicPr>
        <p:blipFill>
          <a:blip r:embed="rId3"/>
          <a:stretch>
            <a:fillRect/>
          </a:stretch>
        </p:blipFill>
        <p:spPr>
          <a:xfrm>
            <a:off x="7007412" y="166340"/>
            <a:ext cx="1920240" cy="2379643"/>
          </a:xfrm>
          <a:prstGeom prst="rect">
            <a:avLst/>
          </a:prstGeom>
          <a:ln>
            <a:solidFill>
              <a:srgbClr val="000000"/>
            </a:solidFill>
          </a:ln>
        </p:spPr>
      </p:pic>
      <p:sp>
        <p:nvSpPr>
          <p:cNvPr id="30" name="Text Box 26">
            <a:hlinkClick r:id="rId4" action="ppaction://hlinksldjump"/>
          </p:cNvPr>
          <p:cNvSpPr txBox="1">
            <a:spLocks noChangeArrowheads="1"/>
          </p:cNvSpPr>
          <p:nvPr/>
        </p:nvSpPr>
        <p:spPr bwMode="auto">
          <a:xfrm>
            <a:off x="609600" y="289560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11.1  The structure of memory</a:t>
            </a:r>
            <a:endParaRPr lang="en-US" sz="2400" b="0" u="sng" dirty="0">
              <a:solidFill>
                <a:srgbClr val="3333CC"/>
              </a:solidFill>
            </a:endParaRPr>
          </a:p>
        </p:txBody>
      </p:sp>
      <p:sp>
        <p:nvSpPr>
          <p:cNvPr id="31" name="Text Box 27">
            <a:hlinkClick r:id="rId5" action="ppaction://hlinksldjump"/>
          </p:cNvPr>
          <p:cNvSpPr txBox="1">
            <a:spLocks noChangeArrowheads="1"/>
          </p:cNvSpPr>
          <p:nvPr/>
        </p:nvSpPr>
        <p:spPr bwMode="auto">
          <a:xfrm>
            <a:off x="609600" y="3291616"/>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11.2  Pointers</a:t>
            </a:r>
            <a:endParaRPr lang="en-US" sz="2400" b="0" u="sng" dirty="0">
              <a:solidFill>
                <a:srgbClr val="3333CC"/>
              </a:solidFill>
            </a:endParaRPr>
          </a:p>
        </p:txBody>
      </p:sp>
      <p:sp>
        <p:nvSpPr>
          <p:cNvPr id="32" name="Text Box 28">
            <a:hlinkClick r:id="rId6" action="ppaction://hlinksldjump"/>
          </p:cNvPr>
          <p:cNvSpPr txBox="1">
            <a:spLocks noChangeArrowheads="1"/>
          </p:cNvSpPr>
          <p:nvPr/>
        </p:nvSpPr>
        <p:spPr bwMode="auto">
          <a:xfrm>
            <a:off x="609600" y="3687632"/>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11.3  Arrays</a:t>
            </a:r>
            <a:endParaRPr lang="en-US" sz="2400" b="0" u="sng" dirty="0">
              <a:solidFill>
                <a:srgbClr val="3333CC"/>
              </a:solidFill>
            </a:endParaRPr>
          </a:p>
        </p:txBody>
      </p:sp>
      <p:sp>
        <p:nvSpPr>
          <p:cNvPr id="33" name="Text Box 29">
            <a:hlinkClick r:id="rId7" action="ppaction://hlinksldjump"/>
          </p:cNvPr>
          <p:cNvSpPr txBox="1">
            <a:spLocks noChangeArrowheads="1"/>
          </p:cNvSpPr>
          <p:nvPr/>
        </p:nvSpPr>
        <p:spPr bwMode="auto">
          <a:xfrm>
            <a:off x="609600" y="4083648"/>
            <a:ext cx="7315200" cy="430887"/>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sz="2400" b="0" u="sng" dirty="0" smtClean="0">
                <a:solidFill>
                  <a:srgbClr val="3333CC"/>
                </a:solidFill>
              </a:rPr>
              <a:t>11.4  Pointer arithmetic</a:t>
            </a:r>
            <a:endParaRPr lang="en-US" sz="2400" b="0" u="sng" dirty="0">
              <a:solidFill>
                <a:srgbClr val="3333CC"/>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4889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Sizes of the Fundamental Types</a:t>
            </a:r>
          </a:p>
        </p:txBody>
      </p:sp>
      <p:sp>
        <p:nvSpPr>
          <p:cNvPr id="848900" name="Rectangle 4"/>
          <p:cNvSpPr>
            <a:spLocks noChangeArrowheads="1"/>
          </p:cNvSpPr>
          <p:nvPr/>
        </p:nvSpPr>
        <p:spPr bwMode="auto">
          <a:xfrm>
            <a:off x="508000" y="3644900"/>
            <a:ext cx="8128000" cy="2755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Enumerated types are typically assigned the space of an </a:t>
            </a:r>
            <a:r>
              <a:rPr lang="en-US" sz="2000">
                <a:solidFill>
                  <a:srgbClr val="000000"/>
                </a:solidFill>
                <a:latin typeface="Courier New" charset="0"/>
              </a:rPr>
              <a:t>int</a:t>
            </a:r>
            <a:r>
              <a:rPr lang="en-US" sz="2400" b="0">
                <a:solidFill>
                  <a:srgbClr val="000000"/>
                </a:solidFill>
              </a:rPr>
              <a:t>.</a:t>
            </a:r>
          </a:p>
          <a:p>
            <a:pPr marL="342900" indent="-342900" algn="just">
              <a:lnSpc>
                <a:spcPct val="85000"/>
              </a:lnSpc>
              <a:spcAft>
                <a:spcPct val="50000"/>
              </a:spcAft>
              <a:buFontTx/>
              <a:buChar char="•"/>
            </a:pPr>
            <a:r>
              <a:rPr lang="en-US" sz="2400" b="0">
                <a:solidFill>
                  <a:srgbClr val="000000"/>
                </a:solidFill>
              </a:rPr>
              <a:t>Structure types have a size equal to the sum of their fields.</a:t>
            </a:r>
          </a:p>
          <a:p>
            <a:pPr marL="342900" indent="-342900" algn="just">
              <a:lnSpc>
                <a:spcPct val="85000"/>
              </a:lnSpc>
              <a:spcAft>
                <a:spcPct val="50000"/>
              </a:spcAft>
              <a:buFontTx/>
              <a:buChar char="•"/>
            </a:pPr>
            <a:r>
              <a:rPr lang="en-US" sz="2400" b="0">
                <a:solidFill>
                  <a:srgbClr val="000000"/>
                </a:solidFill>
              </a:rPr>
              <a:t>Arrays take up the element size times the number of elements.</a:t>
            </a:r>
          </a:p>
          <a:p>
            <a:pPr marL="342900" indent="-342900" algn="just">
              <a:lnSpc>
                <a:spcPct val="85000"/>
              </a:lnSpc>
              <a:spcAft>
                <a:spcPct val="50000"/>
              </a:spcAft>
              <a:buFontTx/>
              <a:buChar char="•"/>
            </a:pPr>
            <a:r>
              <a:rPr lang="en-US" sz="2400" b="0">
                <a:solidFill>
                  <a:srgbClr val="000000"/>
                </a:solidFill>
              </a:rPr>
              <a:t>Pointers take up the space needed to hold an address, which is 4 bytes on a 32-bit machine and 8 bytes on a 64-bit machine.</a:t>
            </a:r>
          </a:p>
          <a:p>
            <a:pPr marL="342900" indent="-342900" algn="just">
              <a:lnSpc>
                <a:spcPct val="85000"/>
              </a:lnSpc>
              <a:spcAft>
                <a:spcPct val="50000"/>
              </a:spcAft>
              <a:buFontTx/>
              <a:buChar char="•"/>
            </a:pPr>
            <a:r>
              <a:rPr lang="en-US" sz="2400" b="0">
                <a:solidFill>
                  <a:srgbClr val="000000"/>
                </a:solidFill>
              </a:rPr>
              <a:t>The expression </a:t>
            </a:r>
            <a:r>
              <a:rPr lang="en-US" sz="2000">
                <a:solidFill>
                  <a:srgbClr val="000000"/>
                </a:solidFill>
                <a:latin typeface="Courier New" charset="0"/>
              </a:rPr>
              <a:t>sizeof(</a:t>
            </a:r>
            <a:r>
              <a:rPr lang="en-US" sz="2400" b="0" i="1">
                <a:solidFill>
                  <a:srgbClr val="000000"/>
                </a:solidFill>
              </a:rPr>
              <a:t>t</a:t>
            </a:r>
            <a:r>
              <a:rPr lang="en-US" sz="2000">
                <a:solidFill>
                  <a:srgbClr val="000000"/>
                </a:solidFill>
                <a:latin typeface="Courier New" charset="0"/>
              </a:rPr>
              <a:t>)</a:t>
            </a:r>
            <a:r>
              <a:rPr lang="en-US" sz="2400" b="0">
                <a:solidFill>
                  <a:srgbClr val="000000"/>
                </a:solidFill>
              </a:rPr>
              <a:t> returns the size of the type </a:t>
            </a:r>
            <a:r>
              <a:rPr lang="en-US" sz="2400" b="0" i="1">
                <a:solidFill>
                  <a:srgbClr val="000000"/>
                </a:solidFill>
              </a:rPr>
              <a:t>t</a:t>
            </a:r>
            <a:r>
              <a:rPr lang="en-US" sz="2400" b="0">
                <a:solidFill>
                  <a:srgbClr val="000000"/>
                </a:solidFill>
              </a:rPr>
              <a:t>.</a:t>
            </a:r>
          </a:p>
        </p:txBody>
      </p:sp>
      <p:sp>
        <p:nvSpPr>
          <p:cNvPr id="848908" name="Rectangle 12"/>
          <p:cNvSpPr>
            <a:spLocks noChangeArrowheads="1"/>
          </p:cNvSpPr>
          <p:nvPr/>
        </p:nvSpPr>
        <p:spPr bwMode="auto">
          <a:xfrm>
            <a:off x="482600" y="1219200"/>
            <a:ext cx="8128000" cy="4826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20000"/>
              </a:spcAft>
              <a:buFontTx/>
              <a:buChar char="•"/>
            </a:pPr>
            <a:r>
              <a:rPr lang="en-US" sz="2400" b="0">
                <a:solidFill>
                  <a:srgbClr val="000000"/>
                </a:solidFill>
              </a:rPr>
              <a:t>The memory space required to represent a value depends on the type of value.  Although the C++ standard actually allows compilers some flexibility, the following sizes are typical:</a:t>
            </a:r>
            <a:endParaRPr lang="en-US" sz="2600" b="0">
              <a:solidFill>
                <a:srgbClr val="000000"/>
              </a:solidFill>
            </a:endParaRPr>
          </a:p>
        </p:txBody>
      </p:sp>
      <p:sp>
        <p:nvSpPr>
          <p:cNvPr id="848910" name="Text Box 14"/>
          <p:cNvSpPr txBox="1">
            <a:spLocks noChangeArrowheads="1"/>
          </p:cNvSpPr>
          <p:nvPr/>
        </p:nvSpPr>
        <p:spPr bwMode="auto">
          <a:xfrm>
            <a:off x="1362075" y="2312988"/>
            <a:ext cx="838200" cy="558800"/>
          </a:xfrm>
          <a:prstGeom prst="rect">
            <a:avLst/>
          </a:prstGeom>
          <a:noFill/>
          <a:ln w="9525">
            <a:noFill/>
            <a:miter lim="800000"/>
            <a:headEnd/>
            <a:tailEnd/>
          </a:ln>
          <a:effectLst/>
        </p:spPr>
        <p:txBody>
          <a:bodyPr wrap="none">
            <a:prstTxWarp prst="textNoShape">
              <a:avLst/>
            </a:prstTxWarp>
            <a:spAutoFit/>
          </a:bodyPr>
          <a:lstStyle/>
          <a:p>
            <a:pPr algn="ctr">
              <a:lnSpc>
                <a:spcPct val="85000"/>
              </a:lnSpc>
            </a:pPr>
            <a:r>
              <a:rPr lang="en-US" sz="1800" b="0">
                <a:solidFill>
                  <a:srgbClr val="000000"/>
                </a:solidFill>
              </a:rPr>
              <a:t>1 byte</a:t>
            </a:r>
          </a:p>
          <a:p>
            <a:pPr algn="ctr">
              <a:lnSpc>
                <a:spcPct val="85000"/>
              </a:lnSpc>
            </a:pPr>
            <a:r>
              <a:rPr lang="en-US" sz="1800" b="0">
                <a:solidFill>
                  <a:srgbClr val="000000"/>
                </a:solidFill>
              </a:rPr>
              <a:t>(8 bits)</a:t>
            </a:r>
          </a:p>
        </p:txBody>
      </p:sp>
      <p:sp>
        <p:nvSpPr>
          <p:cNvPr id="848912" name="Line 16"/>
          <p:cNvSpPr>
            <a:spLocks noChangeShapeType="1"/>
          </p:cNvSpPr>
          <p:nvPr/>
        </p:nvSpPr>
        <p:spPr bwMode="auto">
          <a:xfrm>
            <a:off x="1320800" y="2832100"/>
            <a:ext cx="914400" cy="0"/>
          </a:xfrm>
          <a:prstGeom prst="line">
            <a:avLst/>
          </a:prstGeom>
          <a:noFill/>
          <a:ln w="9525">
            <a:solidFill>
              <a:schemeClr val="tx1"/>
            </a:solidFill>
            <a:round/>
            <a:headEnd/>
            <a:tailEnd/>
          </a:ln>
          <a:effectLst/>
        </p:spPr>
        <p:txBody>
          <a:bodyPr wrap="none" anchor="ctr">
            <a:prstTxWarp prst="textNoShape">
              <a:avLst/>
            </a:prstTxWarp>
          </a:bodyPr>
          <a:lstStyle/>
          <a:p>
            <a:endParaRPr lang="en-US" sz="1200">
              <a:solidFill>
                <a:srgbClr val="000000"/>
              </a:solidFill>
            </a:endParaRPr>
          </a:p>
        </p:txBody>
      </p:sp>
      <p:sp>
        <p:nvSpPr>
          <p:cNvPr id="848913" name="Text Box 17"/>
          <p:cNvSpPr txBox="1">
            <a:spLocks noChangeArrowheads="1"/>
          </p:cNvSpPr>
          <p:nvPr/>
        </p:nvSpPr>
        <p:spPr bwMode="auto">
          <a:xfrm>
            <a:off x="2549525" y="2311400"/>
            <a:ext cx="952500" cy="558800"/>
          </a:xfrm>
          <a:prstGeom prst="rect">
            <a:avLst/>
          </a:prstGeom>
          <a:noFill/>
          <a:ln w="9525">
            <a:noFill/>
            <a:miter lim="800000"/>
            <a:headEnd/>
            <a:tailEnd/>
          </a:ln>
          <a:effectLst/>
        </p:spPr>
        <p:txBody>
          <a:bodyPr wrap="none">
            <a:prstTxWarp prst="textNoShape">
              <a:avLst/>
            </a:prstTxWarp>
            <a:spAutoFit/>
          </a:bodyPr>
          <a:lstStyle/>
          <a:p>
            <a:pPr algn="ctr">
              <a:lnSpc>
                <a:spcPct val="85000"/>
              </a:lnSpc>
            </a:pPr>
            <a:r>
              <a:rPr lang="en-US" sz="1800" b="0">
                <a:solidFill>
                  <a:srgbClr val="000000"/>
                </a:solidFill>
              </a:rPr>
              <a:t>2 bytes</a:t>
            </a:r>
          </a:p>
          <a:p>
            <a:pPr algn="ctr">
              <a:lnSpc>
                <a:spcPct val="85000"/>
              </a:lnSpc>
            </a:pPr>
            <a:r>
              <a:rPr lang="en-US" sz="1800" b="0">
                <a:solidFill>
                  <a:srgbClr val="000000"/>
                </a:solidFill>
              </a:rPr>
              <a:t>(16 bits)</a:t>
            </a:r>
          </a:p>
        </p:txBody>
      </p:sp>
      <p:sp>
        <p:nvSpPr>
          <p:cNvPr id="848914" name="Line 18"/>
          <p:cNvSpPr>
            <a:spLocks noChangeShapeType="1"/>
          </p:cNvSpPr>
          <p:nvPr/>
        </p:nvSpPr>
        <p:spPr bwMode="auto">
          <a:xfrm>
            <a:off x="2565400" y="2830513"/>
            <a:ext cx="914400" cy="0"/>
          </a:xfrm>
          <a:prstGeom prst="line">
            <a:avLst/>
          </a:prstGeom>
          <a:noFill/>
          <a:ln w="9525">
            <a:solidFill>
              <a:schemeClr val="tx1"/>
            </a:solidFill>
            <a:round/>
            <a:headEnd/>
            <a:tailEnd/>
          </a:ln>
          <a:effectLst/>
        </p:spPr>
        <p:txBody>
          <a:bodyPr wrap="none" anchor="ctr">
            <a:prstTxWarp prst="textNoShape">
              <a:avLst/>
            </a:prstTxWarp>
          </a:bodyPr>
          <a:lstStyle/>
          <a:p>
            <a:endParaRPr lang="en-US" sz="1200">
              <a:solidFill>
                <a:srgbClr val="000000"/>
              </a:solidFill>
            </a:endParaRPr>
          </a:p>
        </p:txBody>
      </p:sp>
      <p:sp>
        <p:nvSpPr>
          <p:cNvPr id="848915" name="Text Box 19"/>
          <p:cNvSpPr txBox="1">
            <a:spLocks noChangeArrowheads="1"/>
          </p:cNvSpPr>
          <p:nvPr/>
        </p:nvSpPr>
        <p:spPr bwMode="auto">
          <a:xfrm>
            <a:off x="3794125" y="2309813"/>
            <a:ext cx="952500" cy="558800"/>
          </a:xfrm>
          <a:prstGeom prst="rect">
            <a:avLst/>
          </a:prstGeom>
          <a:noFill/>
          <a:ln w="9525">
            <a:noFill/>
            <a:miter lim="800000"/>
            <a:headEnd/>
            <a:tailEnd/>
          </a:ln>
          <a:effectLst/>
        </p:spPr>
        <p:txBody>
          <a:bodyPr wrap="none">
            <a:prstTxWarp prst="textNoShape">
              <a:avLst/>
            </a:prstTxWarp>
            <a:spAutoFit/>
          </a:bodyPr>
          <a:lstStyle/>
          <a:p>
            <a:pPr algn="ctr">
              <a:lnSpc>
                <a:spcPct val="85000"/>
              </a:lnSpc>
            </a:pPr>
            <a:r>
              <a:rPr lang="en-US" sz="1800" b="0">
                <a:solidFill>
                  <a:srgbClr val="000000"/>
                </a:solidFill>
              </a:rPr>
              <a:t>4 bytes</a:t>
            </a:r>
          </a:p>
          <a:p>
            <a:pPr algn="ctr">
              <a:lnSpc>
                <a:spcPct val="85000"/>
              </a:lnSpc>
            </a:pPr>
            <a:r>
              <a:rPr lang="en-US" sz="1800" b="0">
                <a:solidFill>
                  <a:srgbClr val="000000"/>
                </a:solidFill>
              </a:rPr>
              <a:t>(32 bits)</a:t>
            </a:r>
          </a:p>
        </p:txBody>
      </p:sp>
      <p:sp>
        <p:nvSpPr>
          <p:cNvPr id="848916" name="Line 20"/>
          <p:cNvSpPr>
            <a:spLocks noChangeShapeType="1"/>
          </p:cNvSpPr>
          <p:nvPr/>
        </p:nvSpPr>
        <p:spPr bwMode="auto">
          <a:xfrm>
            <a:off x="3810000" y="2828925"/>
            <a:ext cx="914400" cy="0"/>
          </a:xfrm>
          <a:prstGeom prst="line">
            <a:avLst/>
          </a:prstGeom>
          <a:noFill/>
          <a:ln w="9525">
            <a:solidFill>
              <a:schemeClr val="tx1"/>
            </a:solidFill>
            <a:round/>
            <a:headEnd/>
            <a:tailEnd/>
          </a:ln>
          <a:effectLst/>
        </p:spPr>
        <p:txBody>
          <a:bodyPr wrap="none" anchor="ctr">
            <a:prstTxWarp prst="textNoShape">
              <a:avLst/>
            </a:prstTxWarp>
          </a:bodyPr>
          <a:lstStyle/>
          <a:p>
            <a:endParaRPr lang="en-US" sz="1200">
              <a:solidFill>
                <a:srgbClr val="000000"/>
              </a:solidFill>
            </a:endParaRPr>
          </a:p>
        </p:txBody>
      </p:sp>
      <p:sp>
        <p:nvSpPr>
          <p:cNvPr id="848917" name="Text Box 21"/>
          <p:cNvSpPr txBox="1">
            <a:spLocks noChangeArrowheads="1"/>
          </p:cNvSpPr>
          <p:nvPr/>
        </p:nvSpPr>
        <p:spPr bwMode="auto">
          <a:xfrm>
            <a:off x="5038725" y="2308225"/>
            <a:ext cx="952500" cy="558800"/>
          </a:xfrm>
          <a:prstGeom prst="rect">
            <a:avLst/>
          </a:prstGeom>
          <a:noFill/>
          <a:ln w="9525">
            <a:noFill/>
            <a:miter lim="800000"/>
            <a:headEnd/>
            <a:tailEnd/>
          </a:ln>
          <a:effectLst/>
        </p:spPr>
        <p:txBody>
          <a:bodyPr wrap="none">
            <a:prstTxWarp prst="textNoShape">
              <a:avLst/>
            </a:prstTxWarp>
            <a:spAutoFit/>
          </a:bodyPr>
          <a:lstStyle/>
          <a:p>
            <a:pPr algn="ctr">
              <a:lnSpc>
                <a:spcPct val="85000"/>
              </a:lnSpc>
            </a:pPr>
            <a:r>
              <a:rPr lang="en-US" sz="1800" b="0">
                <a:solidFill>
                  <a:srgbClr val="000000"/>
                </a:solidFill>
              </a:rPr>
              <a:t>8 bytes</a:t>
            </a:r>
          </a:p>
          <a:p>
            <a:pPr algn="ctr">
              <a:lnSpc>
                <a:spcPct val="85000"/>
              </a:lnSpc>
            </a:pPr>
            <a:r>
              <a:rPr lang="en-US" sz="1800" b="0">
                <a:solidFill>
                  <a:srgbClr val="000000"/>
                </a:solidFill>
              </a:rPr>
              <a:t>(64 bits)</a:t>
            </a:r>
          </a:p>
        </p:txBody>
      </p:sp>
      <p:sp>
        <p:nvSpPr>
          <p:cNvPr id="848918" name="Line 22"/>
          <p:cNvSpPr>
            <a:spLocks noChangeShapeType="1"/>
          </p:cNvSpPr>
          <p:nvPr/>
        </p:nvSpPr>
        <p:spPr bwMode="auto">
          <a:xfrm>
            <a:off x="5054600" y="2827338"/>
            <a:ext cx="914400" cy="0"/>
          </a:xfrm>
          <a:prstGeom prst="line">
            <a:avLst/>
          </a:prstGeom>
          <a:noFill/>
          <a:ln w="9525">
            <a:solidFill>
              <a:schemeClr val="tx1"/>
            </a:solidFill>
            <a:round/>
            <a:headEnd/>
            <a:tailEnd/>
          </a:ln>
          <a:effectLst/>
        </p:spPr>
        <p:txBody>
          <a:bodyPr wrap="none" anchor="ctr">
            <a:prstTxWarp prst="textNoShape">
              <a:avLst/>
            </a:prstTxWarp>
          </a:bodyPr>
          <a:lstStyle/>
          <a:p>
            <a:endParaRPr lang="en-US" sz="1200">
              <a:solidFill>
                <a:srgbClr val="000000"/>
              </a:solidFill>
            </a:endParaRPr>
          </a:p>
        </p:txBody>
      </p:sp>
      <p:sp>
        <p:nvSpPr>
          <p:cNvPr id="848919" name="Text Box 23"/>
          <p:cNvSpPr txBox="1">
            <a:spLocks noChangeArrowheads="1"/>
          </p:cNvSpPr>
          <p:nvPr/>
        </p:nvSpPr>
        <p:spPr bwMode="auto">
          <a:xfrm>
            <a:off x="6705600" y="2306638"/>
            <a:ext cx="1066800" cy="558800"/>
          </a:xfrm>
          <a:prstGeom prst="rect">
            <a:avLst/>
          </a:prstGeom>
          <a:noFill/>
          <a:ln w="9525">
            <a:noFill/>
            <a:miter lim="800000"/>
            <a:headEnd/>
            <a:tailEnd/>
          </a:ln>
          <a:effectLst/>
        </p:spPr>
        <p:txBody>
          <a:bodyPr wrap="none">
            <a:prstTxWarp prst="textNoShape">
              <a:avLst/>
            </a:prstTxWarp>
            <a:spAutoFit/>
          </a:bodyPr>
          <a:lstStyle/>
          <a:p>
            <a:pPr algn="ctr">
              <a:lnSpc>
                <a:spcPct val="85000"/>
              </a:lnSpc>
            </a:pPr>
            <a:r>
              <a:rPr lang="en-US" sz="1800" b="0">
                <a:solidFill>
                  <a:srgbClr val="000000"/>
                </a:solidFill>
              </a:rPr>
              <a:t>16 bytes</a:t>
            </a:r>
          </a:p>
          <a:p>
            <a:pPr algn="ctr">
              <a:lnSpc>
                <a:spcPct val="85000"/>
              </a:lnSpc>
            </a:pPr>
            <a:r>
              <a:rPr lang="en-US" sz="1800" b="0">
                <a:solidFill>
                  <a:srgbClr val="000000"/>
                </a:solidFill>
              </a:rPr>
              <a:t>(128 bits)</a:t>
            </a:r>
          </a:p>
        </p:txBody>
      </p:sp>
      <p:sp>
        <p:nvSpPr>
          <p:cNvPr id="848920" name="Line 24"/>
          <p:cNvSpPr>
            <a:spLocks noChangeShapeType="1"/>
          </p:cNvSpPr>
          <p:nvPr/>
        </p:nvSpPr>
        <p:spPr bwMode="auto">
          <a:xfrm>
            <a:off x="6400800" y="2832100"/>
            <a:ext cx="1676400" cy="0"/>
          </a:xfrm>
          <a:prstGeom prst="line">
            <a:avLst/>
          </a:prstGeom>
          <a:noFill/>
          <a:ln w="9525">
            <a:solidFill>
              <a:schemeClr val="tx1"/>
            </a:solidFill>
            <a:round/>
            <a:headEnd/>
            <a:tailEnd/>
          </a:ln>
          <a:effectLst/>
        </p:spPr>
        <p:txBody>
          <a:bodyPr wrap="none" anchor="ctr">
            <a:prstTxWarp prst="textNoShape">
              <a:avLst/>
            </a:prstTxWarp>
          </a:bodyPr>
          <a:lstStyle/>
          <a:p>
            <a:endParaRPr lang="en-US" sz="1200">
              <a:solidFill>
                <a:srgbClr val="000000"/>
              </a:solidFill>
            </a:endParaRPr>
          </a:p>
        </p:txBody>
      </p:sp>
      <p:sp>
        <p:nvSpPr>
          <p:cNvPr id="848921" name="Text Box 25"/>
          <p:cNvSpPr txBox="1">
            <a:spLocks noChangeArrowheads="1"/>
          </p:cNvSpPr>
          <p:nvPr/>
        </p:nvSpPr>
        <p:spPr bwMode="auto">
          <a:xfrm>
            <a:off x="2549525" y="2854325"/>
            <a:ext cx="971550" cy="334707"/>
          </a:xfrm>
          <a:prstGeom prst="rect">
            <a:avLst/>
          </a:prstGeom>
          <a:noFill/>
          <a:ln w="9525">
            <a:noFill/>
            <a:miter lim="800000"/>
            <a:headEnd/>
            <a:tailEnd/>
          </a:ln>
          <a:effectLst/>
        </p:spPr>
        <p:txBody>
          <a:bodyPr>
            <a:prstTxWarp prst="textNoShape">
              <a:avLst/>
            </a:prstTxWarp>
            <a:spAutoFit/>
          </a:bodyPr>
          <a:lstStyle/>
          <a:p>
            <a:pPr algn="ctr">
              <a:lnSpc>
                <a:spcPct val="85000"/>
              </a:lnSpc>
            </a:pPr>
            <a:r>
              <a:rPr lang="en-US" sz="1800">
                <a:solidFill>
                  <a:srgbClr val="000000"/>
                </a:solidFill>
                <a:latin typeface="Courier New" charset="0"/>
              </a:rPr>
              <a:t>short</a:t>
            </a:r>
          </a:p>
        </p:txBody>
      </p:sp>
      <p:sp>
        <p:nvSpPr>
          <p:cNvPr id="848922" name="Text Box 26"/>
          <p:cNvSpPr txBox="1">
            <a:spLocks noChangeArrowheads="1"/>
          </p:cNvSpPr>
          <p:nvPr/>
        </p:nvSpPr>
        <p:spPr bwMode="auto">
          <a:xfrm>
            <a:off x="1295400" y="2854325"/>
            <a:ext cx="971550" cy="570156"/>
          </a:xfrm>
          <a:prstGeom prst="rect">
            <a:avLst/>
          </a:prstGeom>
          <a:noFill/>
          <a:ln w="9525">
            <a:noFill/>
            <a:miter lim="800000"/>
            <a:headEnd/>
            <a:tailEnd/>
          </a:ln>
          <a:effectLst/>
        </p:spPr>
        <p:txBody>
          <a:bodyPr>
            <a:prstTxWarp prst="textNoShape">
              <a:avLst/>
            </a:prstTxWarp>
            <a:spAutoFit/>
          </a:bodyPr>
          <a:lstStyle/>
          <a:p>
            <a:pPr algn="ctr">
              <a:lnSpc>
                <a:spcPct val="85000"/>
              </a:lnSpc>
            </a:pPr>
            <a:r>
              <a:rPr lang="en-US" sz="1800">
                <a:solidFill>
                  <a:srgbClr val="000000"/>
                </a:solidFill>
                <a:latin typeface="Courier New" charset="0"/>
              </a:rPr>
              <a:t>char</a:t>
            </a:r>
          </a:p>
          <a:p>
            <a:pPr algn="ctr">
              <a:lnSpc>
                <a:spcPct val="85000"/>
              </a:lnSpc>
            </a:pPr>
            <a:r>
              <a:rPr lang="en-US" sz="1800">
                <a:solidFill>
                  <a:srgbClr val="000000"/>
                </a:solidFill>
                <a:latin typeface="Courier New" charset="0"/>
              </a:rPr>
              <a:t>bool</a:t>
            </a:r>
          </a:p>
        </p:txBody>
      </p:sp>
      <p:sp>
        <p:nvSpPr>
          <p:cNvPr id="848923" name="Text Box 27"/>
          <p:cNvSpPr txBox="1">
            <a:spLocks noChangeArrowheads="1"/>
          </p:cNvSpPr>
          <p:nvPr/>
        </p:nvSpPr>
        <p:spPr bwMode="auto">
          <a:xfrm>
            <a:off x="3778250" y="2854325"/>
            <a:ext cx="971550" cy="570156"/>
          </a:xfrm>
          <a:prstGeom prst="rect">
            <a:avLst/>
          </a:prstGeom>
          <a:noFill/>
          <a:ln w="9525">
            <a:noFill/>
            <a:miter lim="800000"/>
            <a:headEnd/>
            <a:tailEnd/>
          </a:ln>
          <a:effectLst/>
        </p:spPr>
        <p:txBody>
          <a:bodyPr>
            <a:prstTxWarp prst="textNoShape">
              <a:avLst/>
            </a:prstTxWarp>
            <a:spAutoFit/>
          </a:bodyPr>
          <a:lstStyle/>
          <a:p>
            <a:pPr algn="ctr">
              <a:lnSpc>
                <a:spcPct val="85000"/>
              </a:lnSpc>
            </a:pPr>
            <a:r>
              <a:rPr lang="en-US" sz="1800">
                <a:solidFill>
                  <a:srgbClr val="000000"/>
                </a:solidFill>
                <a:latin typeface="Courier New" charset="0"/>
              </a:rPr>
              <a:t>int</a:t>
            </a:r>
          </a:p>
          <a:p>
            <a:pPr algn="ctr">
              <a:lnSpc>
                <a:spcPct val="85000"/>
              </a:lnSpc>
            </a:pPr>
            <a:r>
              <a:rPr lang="en-US" sz="1800">
                <a:solidFill>
                  <a:srgbClr val="000000"/>
                </a:solidFill>
                <a:latin typeface="Courier New" charset="0"/>
              </a:rPr>
              <a:t>float</a:t>
            </a:r>
          </a:p>
        </p:txBody>
      </p:sp>
      <p:sp>
        <p:nvSpPr>
          <p:cNvPr id="848924" name="Text Box 28"/>
          <p:cNvSpPr txBox="1">
            <a:spLocks noChangeArrowheads="1"/>
          </p:cNvSpPr>
          <p:nvPr/>
        </p:nvSpPr>
        <p:spPr bwMode="auto">
          <a:xfrm>
            <a:off x="4927600" y="2854325"/>
            <a:ext cx="1143000" cy="570156"/>
          </a:xfrm>
          <a:prstGeom prst="rect">
            <a:avLst/>
          </a:prstGeom>
          <a:noFill/>
          <a:ln w="9525">
            <a:noFill/>
            <a:miter lim="800000"/>
            <a:headEnd/>
            <a:tailEnd/>
          </a:ln>
          <a:effectLst/>
        </p:spPr>
        <p:txBody>
          <a:bodyPr>
            <a:prstTxWarp prst="textNoShape">
              <a:avLst/>
            </a:prstTxWarp>
            <a:spAutoFit/>
          </a:bodyPr>
          <a:lstStyle/>
          <a:p>
            <a:pPr algn="ctr">
              <a:lnSpc>
                <a:spcPct val="85000"/>
              </a:lnSpc>
            </a:pPr>
            <a:r>
              <a:rPr lang="en-US" sz="1800">
                <a:solidFill>
                  <a:srgbClr val="000000"/>
                </a:solidFill>
                <a:latin typeface="Courier New" charset="0"/>
              </a:rPr>
              <a:t>long</a:t>
            </a:r>
          </a:p>
          <a:p>
            <a:pPr algn="ctr">
              <a:lnSpc>
                <a:spcPct val="85000"/>
              </a:lnSpc>
            </a:pPr>
            <a:r>
              <a:rPr lang="en-US" sz="1800">
                <a:solidFill>
                  <a:srgbClr val="000000"/>
                </a:solidFill>
                <a:latin typeface="Courier New" charset="0"/>
              </a:rPr>
              <a:t>double</a:t>
            </a:r>
          </a:p>
        </p:txBody>
      </p:sp>
      <p:sp>
        <p:nvSpPr>
          <p:cNvPr id="848925" name="Text Box 29"/>
          <p:cNvSpPr txBox="1">
            <a:spLocks noChangeArrowheads="1"/>
          </p:cNvSpPr>
          <p:nvPr/>
        </p:nvSpPr>
        <p:spPr bwMode="auto">
          <a:xfrm>
            <a:off x="6248400" y="2854325"/>
            <a:ext cx="1981200" cy="334707"/>
          </a:xfrm>
          <a:prstGeom prst="rect">
            <a:avLst/>
          </a:prstGeom>
          <a:noFill/>
          <a:ln w="9525">
            <a:noFill/>
            <a:miter lim="800000"/>
            <a:headEnd/>
            <a:tailEnd/>
          </a:ln>
          <a:effectLst/>
        </p:spPr>
        <p:txBody>
          <a:bodyPr>
            <a:prstTxWarp prst="textNoShape">
              <a:avLst/>
            </a:prstTxWarp>
            <a:spAutoFit/>
          </a:bodyPr>
          <a:lstStyle/>
          <a:p>
            <a:pPr algn="ctr">
              <a:lnSpc>
                <a:spcPct val="85000"/>
              </a:lnSpc>
            </a:pPr>
            <a:r>
              <a:rPr lang="en-US" sz="1800">
                <a:solidFill>
                  <a:srgbClr val="000000"/>
                </a:solidFill>
                <a:latin typeface="Courier New" charset="0"/>
              </a:rPr>
              <a:t>long double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4890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84890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84890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84890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84890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8900" grpId="0" build="p" autoUpdateAnimBg="0"/>
    </p:bld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5299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Pointers</a:t>
            </a:r>
          </a:p>
        </p:txBody>
      </p:sp>
      <p:sp>
        <p:nvSpPr>
          <p:cNvPr id="852995" name="Rectangle 3"/>
          <p:cNvSpPr>
            <a:spLocks noChangeArrowheads="1"/>
          </p:cNvSpPr>
          <p:nvPr/>
        </p:nvSpPr>
        <p:spPr bwMode="auto">
          <a:xfrm>
            <a:off x="482600" y="1155700"/>
            <a:ext cx="8178800" cy="1206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In C++, every value is stored somewhere in memory and can therefore be identified with that address.  Such addresses are called </a:t>
            </a:r>
            <a:r>
              <a:rPr lang="en-US" sz="2400" i="1">
                <a:solidFill>
                  <a:srgbClr val="000000"/>
                </a:solidFill>
              </a:rPr>
              <a:t>pointers</a:t>
            </a:r>
            <a:r>
              <a:rPr lang="en-US" sz="2400" b="0">
                <a:solidFill>
                  <a:srgbClr val="000000"/>
                </a:solidFill>
              </a:rPr>
              <a:t>.   </a:t>
            </a:r>
          </a:p>
        </p:txBody>
      </p:sp>
      <p:sp>
        <p:nvSpPr>
          <p:cNvPr id="853011" name="Rectangle 19"/>
          <p:cNvSpPr>
            <a:spLocks noChangeArrowheads="1"/>
          </p:cNvSpPr>
          <p:nvPr/>
        </p:nvSpPr>
        <p:spPr bwMode="auto">
          <a:xfrm>
            <a:off x="495300" y="2273300"/>
            <a:ext cx="8178800" cy="1751013"/>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Because C++ is designed to allow programmers to control data at the lowest level, pointers can be manipulated just like any other kind of data.  In particularly, you can assign one pointer value to another, which means that the two pointers end up indicating the same data value.   </a:t>
            </a:r>
          </a:p>
        </p:txBody>
      </p:sp>
      <p:sp>
        <p:nvSpPr>
          <p:cNvPr id="853012" name="Rectangle 20"/>
          <p:cNvSpPr>
            <a:spLocks noChangeArrowheads="1"/>
          </p:cNvSpPr>
          <p:nvPr/>
        </p:nvSpPr>
        <p:spPr bwMode="auto">
          <a:xfrm>
            <a:off x="495300" y="4002088"/>
            <a:ext cx="8178800" cy="2322512"/>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Diagrams that involve pointers are typically represented in two different ways.  Using memory addresses emphasizes the fact that pointers are just like integers.  Conceptually, it often makes more sense to represent a pointer as an arrow.  The head of the arrow is positioned at the address in memory at which the object lives.  The tail of the arrow is positioned inside the variable that holds the pointer value.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530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85301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3011" grpId="0" build="p" autoUpdateAnimBg="0"/>
      <p:bldP spid="853012" grpId="0" build="p" autoUpdateAnimBg="0"/>
    </p:bld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6323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Declaring a Pointer Variable</a:t>
            </a:r>
          </a:p>
        </p:txBody>
      </p:sp>
      <p:sp>
        <p:nvSpPr>
          <p:cNvPr id="863235" name="Rectangle 3"/>
          <p:cNvSpPr>
            <a:spLocks noChangeArrowheads="1"/>
          </p:cNvSpPr>
          <p:nvPr/>
        </p:nvSpPr>
        <p:spPr bwMode="auto">
          <a:xfrm>
            <a:off x="482600" y="1155700"/>
            <a:ext cx="8178800" cy="1206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Pointer variables have a declaration syntax that may at first seem confusing.  To declare a variable as a pointer to a particular type as opposed to a variable of that type, all you need to do is add a </a:t>
            </a:r>
            <a:r>
              <a:rPr lang="en-US" sz="2000">
                <a:solidFill>
                  <a:srgbClr val="000000"/>
                </a:solidFill>
                <a:latin typeface="Courier New" charset="0"/>
              </a:rPr>
              <a:t>*</a:t>
            </a:r>
            <a:r>
              <a:rPr lang="en-US" sz="2400" b="0">
                <a:solidFill>
                  <a:srgbClr val="000000"/>
                </a:solidFill>
              </a:rPr>
              <a:t> in front of the variable name, like this:</a:t>
            </a:r>
          </a:p>
        </p:txBody>
      </p:sp>
      <p:sp>
        <p:nvSpPr>
          <p:cNvPr id="863240" name="Rectangle 8"/>
          <p:cNvSpPr>
            <a:spLocks noChangeArrowheads="1"/>
          </p:cNvSpPr>
          <p:nvPr/>
        </p:nvSpPr>
        <p:spPr bwMode="auto">
          <a:xfrm>
            <a:off x="3162300" y="2588380"/>
            <a:ext cx="2819400" cy="5334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sz="1800" dirty="0">
              <a:solidFill>
                <a:srgbClr val="000000"/>
              </a:solidFill>
              <a:latin typeface="Courier New" charset="0"/>
            </a:endParaRPr>
          </a:p>
        </p:txBody>
      </p:sp>
      <p:grpSp>
        <p:nvGrpSpPr>
          <p:cNvPr id="2" name="Group 12"/>
          <p:cNvGrpSpPr>
            <a:grpSpLocks/>
          </p:cNvGrpSpPr>
          <p:nvPr/>
        </p:nvGrpSpPr>
        <p:grpSpPr bwMode="auto">
          <a:xfrm>
            <a:off x="495300" y="3276600"/>
            <a:ext cx="8178800" cy="1219200"/>
            <a:chOff x="312" y="2064"/>
            <a:chExt cx="5152" cy="768"/>
          </a:xfrm>
        </p:grpSpPr>
        <p:sp>
          <p:nvSpPr>
            <p:cNvPr id="863237" name="Rectangle 5"/>
            <p:cNvSpPr>
              <a:spLocks noChangeArrowheads="1"/>
            </p:cNvSpPr>
            <p:nvPr/>
          </p:nvSpPr>
          <p:spPr bwMode="auto">
            <a:xfrm>
              <a:off x="312" y="2064"/>
              <a:ext cx="5152" cy="528"/>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For example, if you wanted to declare a variable </a:t>
              </a:r>
              <a:r>
                <a:rPr lang="en-US" sz="2000">
                  <a:solidFill>
                    <a:srgbClr val="000000"/>
                  </a:solidFill>
                  <a:latin typeface="Courier New" charset="0"/>
                </a:rPr>
                <a:t>px</a:t>
              </a:r>
              <a:r>
                <a:rPr lang="en-US" sz="2400" b="0">
                  <a:solidFill>
                    <a:srgbClr val="000000"/>
                  </a:solidFill>
                </a:rPr>
                <a:t> to be a pointer to a </a:t>
              </a:r>
              <a:r>
                <a:rPr lang="en-US" sz="2000">
                  <a:solidFill>
                    <a:srgbClr val="000000"/>
                  </a:solidFill>
                  <a:latin typeface="Courier New" charset="0"/>
                </a:rPr>
                <a:t>double</a:t>
              </a:r>
              <a:r>
                <a:rPr lang="en-US" sz="2400" b="0">
                  <a:solidFill>
                    <a:srgbClr val="000000"/>
                  </a:solidFill>
                </a:rPr>
                <a:t> value, you could do so as follows:     </a:t>
              </a:r>
            </a:p>
          </p:txBody>
        </p:sp>
        <p:sp>
          <p:nvSpPr>
            <p:cNvPr id="863242" name="Text Box 10"/>
            <p:cNvSpPr txBox="1">
              <a:spLocks noChangeArrowheads="1"/>
            </p:cNvSpPr>
            <p:nvPr/>
          </p:nvSpPr>
          <p:spPr bwMode="auto">
            <a:xfrm>
              <a:off x="912" y="2611"/>
              <a:ext cx="4368" cy="221"/>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000">
                  <a:solidFill>
                    <a:srgbClr val="000000"/>
                  </a:solidFill>
                  <a:latin typeface="Courier New" charset="0"/>
                </a:rPr>
                <a:t>double *px;</a:t>
              </a:r>
            </a:p>
          </p:txBody>
        </p:sp>
      </p:grpSp>
      <p:grpSp>
        <p:nvGrpSpPr>
          <p:cNvPr id="3" name="Group 13"/>
          <p:cNvGrpSpPr>
            <a:grpSpLocks/>
          </p:cNvGrpSpPr>
          <p:nvPr/>
        </p:nvGrpSpPr>
        <p:grpSpPr bwMode="auto">
          <a:xfrm>
            <a:off x="495300" y="4724401"/>
            <a:ext cx="8178800" cy="1230313"/>
            <a:chOff x="312" y="2064"/>
            <a:chExt cx="5152" cy="775"/>
          </a:xfrm>
        </p:grpSpPr>
        <p:sp>
          <p:nvSpPr>
            <p:cNvPr id="863246" name="Rectangle 14"/>
            <p:cNvSpPr>
              <a:spLocks noChangeArrowheads="1"/>
            </p:cNvSpPr>
            <p:nvPr/>
          </p:nvSpPr>
          <p:spPr bwMode="auto">
            <a:xfrm>
              <a:off x="312" y="2064"/>
              <a:ext cx="5152" cy="528"/>
            </a:xfrm>
            <a:prstGeom prst="rect">
              <a:avLst/>
            </a:prstGeom>
            <a:noFill/>
            <a:ln w="9525">
              <a:noFill/>
              <a:miter lim="800000"/>
              <a:headEnd/>
              <a:tailEnd/>
            </a:ln>
            <a:effectLst/>
          </p:spPr>
          <p:txBody>
            <a:bodyPr>
              <a:prstTxWarp prst="textNoShape">
                <a:avLst/>
              </a:prstTxWarp>
            </a:bodyPr>
            <a:lstStyle/>
            <a:p>
              <a:pPr marL="342900" algn="just">
                <a:lnSpc>
                  <a:spcPct val="85000"/>
                </a:lnSpc>
                <a:spcAft>
                  <a:spcPct val="50000"/>
                </a:spcAft>
              </a:pPr>
              <a:r>
                <a:rPr lang="en-US" sz="2400" b="0" dirty="0" smtClean="0">
                  <a:solidFill>
                    <a:srgbClr val="000000"/>
                  </a:solidFill>
                </a:rPr>
                <a:t>Similarly</a:t>
              </a:r>
              <a:r>
                <a:rPr lang="en-US" sz="2400" b="0" dirty="0">
                  <a:solidFill>
                    <a:srgbClr val="000000"/>
                  </a:solidFill>
                </a:rPr>
                <a:t>, to declare a variable </a:t>
              </a:r>
              <a:r>
                <a:rPr lang="en-US" sz="2000" dirty="0" err="1">
                  <a:solidFill>
                    <a:srgbClr val="000000"/>
                  </a:solidFill>
                  <a:latin typeface="Courier New" charset="0"/>
                </a:rPr>
                <a:t>pptr</a:t>
              </a:r>
              <a:r>
                <a:rPr lang="en-US" sz="2400" b="0" dirty="0">
                  <a:solidFill>
                    <a:srgbClr val="000000"/>
                  </a:solidFill>
                </a:rPr>
                <a:t> as a pointer to a</a:t>
              </a:r>
              <a:r>
                <a:rPr lang="en-US" sz="2400" b="0" dirty="0" smtClean="0">
                  <a:solidFill>
                    <a:srgbClr val="000000"/>
                  </a:solidFill>
                </a:rPr>
                <a:t> </a:t>
              </a:r>
              <a:r>
                <a:rPr lang="en-US" sz="2000" dirty="0" smtClean="0">
                  <a:solidFill>
                    <a:srgbClr val="000000"/>
                  </a:solidFill>
                  <a:latin typeface="Courier New" charset="0"/>
                </a:rPr>
                <a:t>Point </a:t>
              </a:r>
              <a:r>
                <a:rPr lang="en-US" sz="2400" b="0" dirty="0" smtClean="0">
                  <a:solidFill>
                    <a:srgbClr val="000000"/>
                  </a:solidFill>
                </a:rPr>
                <a:t>structure</a:t>
              </a:r>
              <a:r>
                <a:rPr lang="en-US" sz="2400" b="0" dirty="0">
                  <a:solidFill>
                    <a:srgbClr val="000000"/>
                  </a:solidFill>
                </a:rPr>
                <a:t>, you would write:     </a:t>
              </a:r>
            </a:p>
          </p:txBody>
        </p:sp>
        <p:sp>
          <p:nvSpPr>
            <p:cNvPr id="863247" name="Text Box 15"/>
            <p:cNvSpPr txBox="1">
              <a:spLocks noChangeArrowheads="1"/>
            </p:cNvSpPr>
            <p:nvPr/>
          </p:nvSpPr>
          <p:spPr bwMode="auto">
            <a:xfrm>
              <a:off x="912" y="2611"/>
              <a:ext cx="4368" cy="228"/>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000" dirty="0" smtClean="0">
                  <a:solidFill>
                    <a:srgbClr val="000000"/>
                  </a:solidFill>
                  <a:latin typeface="Courier New" charset="0"/>
                </a:rPr>
                <a:t>Point </a:t>
              </a:r>
              <a:r>
                <a:rPr lang="en-US" sz="2000" dirty="0">
                  <a:solidFill>
                    <a:srgbClr val="000000"/>
                  </a:solidFill>
                  <a:latin typeface="Courier New" charset="0"/>
                </a:rPr>
                <a:t>*</a:t>
              </a:r>
              <a:r>
                <a:rPr lang="en-US" sz="2000" dirty="0" err="1">
                  <a:solidFill>
                    <a:srgbClr val="000000"/>
                  </a:solidFill>
                  <a:latin typeface="Courier New" charset="0"/>
                </a:rPr>
                <a:t>pptr</a:t>
              </a:r>
              <a:r>
                <a:rPr lang="en-US" sz="2000" dirty="0">
                  <a:solidFill>
                    <a:srgbClr val="000000"/>
                  </a:solidFill>
                  <a:latin typeface="Courier New" charset="0"/>
                </a:rPr>
                <a:t>;</a:t>
              </a:r>
            </a:p>
          </p:txBody>
        </p:sp>
      </p:grpSp>
      <p:sp>
        <p:nvSpPr>
          <p:cNvPr id="11" name="TextBox 10"/>
          <p:cNvSpPr txBox="1"/>
          <p:nvPr/>
        </p:nvSpPr>
        <p:spPr>
          <a:xfrm>
            <a:off x="3184675" y="2634345"/>
            <a:ext cx="2362200" cy="584776"/>
          </a:xfrm>
          <a:prstGeom prst="rect">
            <a:avLst/>
          </a:prstGeom>
          <a:noFill/>
        </p:spPr>
        <p:txBody>
          <a:bodyPr wrap="square" rtlCol="0">
            <a:spAutoFit/>
          </a:bodyPr>
          <a:lstStyle/>
          <a:p>
            <a:r>
              <a:rPr lang="en-US" sz="1800" dirty="0" smtClean="0">
                <a:solidFill>
                  <a:srgbClr val="000000"/>
                </a:solidFill>
                <a:latin typeface="Courier New"/>
                <a:cs typeface="Courier New"/>
              </a:rPr>
              <a:t>type *</a:t>
            </a:r>
            <a:r>
              <a:rPr lang="en-US" sz="1800" b="0" i="1" dirty="0" err="1" smtClean="0">
                <a:solidFill>
                  <a:srgbClr val="000000"/>
                </a:solidFill>
                <a:latin typeface="Times New Roman"/>
                <a:cs typeface="Times New Roman"/>
              </a:rPr>
              <a:t>var</a:t>
            </a:r>
            <a:r>
              <a:rPr lang="en-US" sz="1800" dirty="0" smtClean="0">
                <a:solidFill>
                  <a:srgbClr val="000000"/>
                </a:solidFill>
                <a:latin typeface="Courier New"/>
                <a:cs typeface="Courier New"/>
              </a:rPr>
              <a:t>;</a:t>
            </a:r>
            <a:endParaRPr lang="en-US" dirty="0" smtClean="0">
              <a:solidFill>
                <a:srgbClr val="000000"/>
              </a:solidFill>
              <a:latin typeface="Courier New" charset="0"/>
            </a:endParaRPr>
          </a:p>
          <a:p>
            <a:endParaRPr lang="en-US"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6528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Pointer Operators</a:t>
            </a:r>
          </a:p>
        </p:txBody>
      </p:sp>
      <p:sp>
        <p:nvSpPr>
          <p:cNvPr id="865283" name="Rectangle 3"/>
          <p:cNvSpPr>
            <a:spLocks noChangeArrowheads="1"/>
          </p:cNvSpPr>
          <p:nvPr/>
        </p:nvSpPr>
        <p:spPr bwMode="auto">
          <a:xfrm>
            <a:off x="482600" y="1155700"/>
            <a:ext cx="8178800" cy="2273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20000"/>
              </a:spcAft>
              <a:buFontTx/>
              <a:buChar char="•"/>
            </a:pPr>
            <a:r>
              <a:rPr lang="en-US" sz="2400" b="0">
                <a:solidFill>
                  <a:srgbClr val="000000"/>
                </a:solidFill>
              </a:rPr>
              <a:t>C++ includes two built-in operators for working with pointers:</a:t>
            </a:r>
          </a:p>
          <a:p>
            <a:pPr marL="742950" lvl="1" indent="-285750" algn="just">
              <a:lnSpc>
                <a:spcPct val="85000"/>
              </a:lnSpc>
              <a:spcAft>
                <a:spcPct val="20000"/>
              </a:spcAft>
              <a:buFontTx/>
              <a:buChar char="–"/>
            </a:pPr>
            <a:r>
              <a:rPr lang="en-US" sz="2200" b="0">
                <a:solidFill>
                  <a:srgbClr val="000000"/>
                </a:solidFill>
                <a:ea typeface="ＭＳ Ｐゴシック" charset="-128"/>
              </a:rPr>
              <a:t>The address-of operator (</a:t>
            </a:r>
            <a:r>
              <a:rPr lang="en-US" sz="1800">
                <a:solidFill>
                  <a:srgbClr val="000000"/>
                </a:solidFill>
                <a:latin typeface="Courier New" charset="0"/>
                <a:ea typeface="ＭＳ Ｐゴシック" charset="-128"/>
              </a:rPr>
              <a:t>&amp;</a:t>
            </a:r>
            <a:r>
              <a:rPr lang="en-US" sz="2200" b="0">
                <a:solidFill>
                  <a:srgbClr val="000000"/>
                </a:solidFill>
                <a:ea typeface="ＭＳ Ｐゴシック" charset="-128"/>
              </a:rPr>
              <a:t>) is written before a variable name (or any expression to which you could assign a value) and returns the address of that variable.  Thus, the expression </a:t>
            </a:r>
            <a:r>
              <a:rPr lang="en-US" sz="1800">
                <a:solidFill>
                  <a:srgbClr val="000000"/>
                </a:solidFill>
                <a:latin typeface="Courier New" charset="0"/>
                <a:ea typeface="ＭＳ Ｐゴシック" charset="-128"/>
              </a:rPr>
              <a:t>&amp;total</a:t>
            </a:r>
            <a:r>
              <a:rPr lang="en-US" sz="2200" b="0">
                <a:solidFill>
                  <a:srgbClr val="000000"/>
                </a:solidFill>
                <a:ea typeface="ＭＳ Ｐゴシック" charset="-128"/>
              </a:rPr>
              <a:t> gives the address of </a:t>
            </a:r>
            <a:r>
              <a:rPr lang="en-US" sz="1800">
                <a:solidFill>
                  <a:srgbClr val="000000"/>
                </a:solidFill>
                <a:latin typeface="Courier New" charset="0"/>
                <a:ea typeface="ＭＳ Ｐゴシック" charset="-128"/>
              </a:rPr>
              <a:t>total</a:t>
            </a:r>
            <a:r>
              <a:rPr lang="en-US" sz="2200" b="0">
                <a:solidFill>
                  <a:srgbClr val="000000"/>
                </a:solidFill>
                <a:ea typeface="ＭＳ Ｐゴシック" charset="-128"/>
              </a:rPr>
              <a:t> in memory.</a:t>
            </a:r>
          </a:p>
          <a:p>
            <a:pPr marL="742950" lvl="1" indent="-285750" algn="just">
              <a:lnSpc>
                <a:spcPct val="85000"/>
              </a:lnSpc>
              <a:spcAft>
                <a:spcPct val="20000"/>
              </a:spcAft>
              <a:buFontTx/>
              <a:buChar char="–"/>
            </a:pPr>
            <a:r>
              <a:rPr lang="en-US" sz="2200" b="0">
                <a:solidFill>
                  <a:srgbClr val="000000"/>
                </a:solidFill>
                <a:ea typeface="ＭＳ Ｐゴシック" charset="-128"/>
              </a:rPr>
              <a:t>The deference operator (</a:t>
            </a:r>
            <a:r>
              <a:rPr lang="en-US" sz="1800">
                <a:solidFill>
                  <a:srgbClr val="000000"/>
                </a:solidFill>
                <a:latin typeface="Courier New" charset="0"/>
                <a:ea typeface="ＭＳ Ｐゴシック" charset="-128"/>
              </a:rPr>
              <a:t>*</a:t>
            </a:r>
            <a:r>
              <a:rPr lang="en-US" sz="2200" b="0">
                <a:solidFill>
                  <a:srgbClr val="000000"/>
                </a:solidFill>
                <a:ea typeface="ＭＳ Ｐゴシック" charset="-128"/>
              </a:rPr>
              <a:t>) is written before a pointer expression and returns the actual value to which the pointer points.</a:t>
            </a:r>
          </a:p>
        </p:txBody>
      </p:sp>
      <p:grpSp>
        <p:nvGrpSpPr>
          <p:cNvPr id="2" name="Group 16"/>
          <p:cNvGrpSpPr>
            <a:grpSpLocks/>
          </p:cNvGrpSpPr>
          <p:nvPr/>
        </p:nvGrpSpPr>
        <p:grpSpPr bwMode="auto">
          <a:xfrm>
            <a:off x="482600" y="3492500"/>
            <a:ext cx="8178800" cy="1435100"/>
            <a:chOff x="304" y="2200"/>
            <a:chExt cx="5152" cy="904"/>
          </a:xfrm>
        </p:grpSpPr>
        <p:sp>
          <p:nvSpPr>
            <p:cNvPr id="865291" name="Rectangle 11"/>
            <p:cNvSpPr>
              <a:spLocks noChangeArrowheads="1"/>
            </p:cNvSpPr>
            <p:nvPr/>
          </p:nvSpPr>
          <p:spPr bwMode="auto">
            <a:xfrm>
              <a:off x="304" y="2200"/>
              <a:ext cx="5152" cy="488"/>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Suppose, for example, that you have declared and initialized the following variables:</a:t>
              </a:r>
              <a:endParaRPr lang="en-US" sz="2400" b="0">
                <a:solidFill>
                  <a:srgbClr val="333333"/>
                </a:solidFill>
              </a:endParaRPr>
            </a:p>
          </p:txBody>
        </p:sp>
        <p:sp>
          <p:nvSpPr>
            <p:cNvPr id="865294" name="Text Box 14"/>
            <p:cNvSpPr txBox="1">
              <a:spLocks noChangeArrowheads="1"/>
            </p:cNvSpPr>
            <p:nvPr/>
          </p:nvSpPr>
          <p:spPr bwMode="auto">
            <a:xfrm>
              <a:off x="912" y="2720"/>
              <a:ext cx="4368" cy="384"/>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000">
                  <a:solidFill>
                    <a:srgbClr val="000000"/>
                  </a:solidFill>
                  <a:latin typeface="Courier New" charset="0"/>
                </a:rPr>
                <a:t>double x = 2.5;</a:t>
              </a:r>
            </a:p>
            <a:p>
              <a:pPr>
                <a:lnSpc>
                  <a:spcPct val="85000"/>
                </a:lnSpc>
              </a:pPr>
              <a:r>
                <a:rPr lang="en-US" sz="2000">
                  <a:solidFill>
                    <a:srgbClr val="000000"/>
                  </a:solidFill>
                  <a:latin typeface="Courier New" charset="0"/>
                </a:rPr>
                <a:t>double *px = &amp;x;</a:t>
              </a:r>
            </a:p>
          </p:txBody>
        </p:sp>
      </p:grpSp>
      <p:sp>
        <p:nvSpPr>
          <p:cNvPr id="865295" name="Rectangle 15"/>
          <p:cNvSpPr>
            <a:spLocks noChangeArrowheads="1"/>
          </p:cNvSpPr>
          <p:nvPr/>
        </p:nvSpPr>
        <p:spPr bwMode="auto">
          <a:xfrm>
            <a:off x="482600" y="5029200"/>
            <a:ext cx="8178800" cy="7747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At this point, the variable</a:t>
            </a:r>
            <a:r>
              <a:rPr lang="en-US" sz="2400" b="0">
                <a:solidFill>
                  <a:srgbClr val="333333"/>
                </a:solidFill>
              </a:rPr>
              <a:t> </a:t>
            </a:r>
            <a:r>
              <a:rPr lang="en-US" sz="2000">
                <a:solidFill>
                  <a:srgbClr val="000000"/>
                </a:solidFill>
                <a:latin typeface="Courier New" charset="0"/>
              </a:rPr>
              <a:t>px</a:t>
            </a:r>
            <a:r>
              <a:rPr lang="en-US" sz="2600" b="0">
                <a:solidFill>
                  <a:srgbClr val="333333"/>
                </a:solidFill>
              </a:rPr>
              <a:t> </a:t>
            </a:r>
            <a:r>
              <a:rPr lang="en-US" sz="2400" b="0">
                <a:solidFill>
                  <a:srgbClr val="000000"/>
                </a:solidFill>
              </a:rPr>
              <a:t>points to the variable</a:t>
            </a:r>
            <a:r>
              <a:rPr lang="en-US" sz="2400" b="0">
                <a:solidFill>
                  <a:srgbClr val="333333"/>
                </a:solidFill>
              </a:rPr>
              <a:t> </a:t>
            </a:r>
            <a:r>
              <a:rPr lang="en-US" sz="2000">
                <a:solidFill>
                  <a:srgbClr val="000000"/>
                </a:solidFill>
                <a:latin typeface="Courier New" charset="0"/>
              </a:rPr>
              <a:t>x</a:t>
            </a:r>
            <a:r>
              <a:rPr lang="en-US" sz="2400" b="0">
                <a:solidFill>
                  <a:srgbClr val="333333"/>
                </a:solidFill>
              </a:rPr>
              <a:t>, </a:t>
            </a:r>
            <a:r>
              <a:rPr lang="en-US" sz="2400" b="0">
                <a:solidFill>
                  <a:srgbClr val="000000"/>
                </a:solidFill>
              </a:rPr>
              <a:t>and the expression </a:t>
            </a:r>
            <a:r>
              <a:rPr lang="en-US" sz="2000">
                <a:solidFill>
                  <a:srgbClr val="000000"/>
                </a:solidFill>
                <a:latin typeface="Courier New" charset="0"/>
              </a:rPr>
              <a:t>*px</a:t>
            </a:r>
            <a:r>
              <a:rPr lang="en-US" sz="2400" b="0">
                <a:solidFill>
                  <a:srgbClr val="000000"/>
                </a:solidFill>
              </a:rPr>
              <a:t> is synonymous with the variable </a:t>
            </a:r>
            <a:r>
              <a:rPr lang="en-US" sz="2000">
                <a:solidFill>
                  <a:srgbClr val="000000"/>
                </a:solidFill>
                <a:latin typeface="Courier New" charset="0"/>
              </a:rPr>
              <a:t>x</a:t>
            </a:r>
            <a:r>
              <a:rPr lang="en-US" sz="2400" b="0">
                <a:solidFill>
                  <a:srgbClr val="000000"/>
                </a:solidFill>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6528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652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5283" grpId="0" build="p" bldLvl="2"/>
      <p:bldP spid="865295" grpId="0"/>
    </p:bld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2637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Simple Arrays in C++</a:t>
            </a:r>
            <a:endParaRPr lang="en-US" sz="4000" dirty="0">
              <a:solidFill>
                <a:schemeClr val="tx1"/>
              </a:solidFill>
            </a:endParaRPr>
          </a:p>
        </p:txBody>
      </p:sp>
      <p:sp>
        <p:nvSpPr>
          <p:cNvPr id="826371" name="Rectangle 3"/>
          <p:cNvSpPr>
            <a:spLocks noChangeArrowheads="1"/>
          </p:cNvSpPr>
          <p:nvPr/>
        </p:nvSpPr>
        <p:spPr bwMode="auto">
          <a:xfrm>
            <a:off x="482600" y="1155700"/>
            <a:ext cx="8128000" cy="3797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t>We haven’t actually used arrays in their low-level form this quarter, because the </a:t>
            </a:r>
            <a:r>
              <a:rPr lang="en-US" sz="2000" dirty="0">
                <a:latin typeface="Courier New" charset="0"/>
              </a:rPr>
              <a:t>Vector</a:t>
            </a:r>
            <a:r>
              <a:rPr lang="en-US" sz="2400" b="0" dirty="0"/>
              <a:t> class is so much better.</a:t>
            </a:r>
          </a:p>
          <a:p>
            <a:pPr marL="342900" indent="-342900" algn="just">
              <a:lnSpc>
                <a:spcPct val="85000"/>
              </a:lnSpc>
              <a:spcAft>
                <a:spcPct val="20000"/>
              </a:spcAft>
              <a:buFontTx/>
              <a:buChar char="•"/>
            </a:pPr>
            <a:r>
              <a:rPr lang="en-US" sz="2400" b="0" dirty="0"/>
              <a:t>From the client perspective, an array is like a brain-damaged form of </a:t>
            </a:r>
            <a:r>
              <a:rPr lang="en-US" sz="2000" dirty="0">
                <a:latin typeface="Courier New" charset="0"/>
              </a:rPr>
              <a:t>Vector</a:t>
            </a:r>
            <a:r>
              <a:rPr lang="en-US" sz="2400" b="0" dirty="0"/>
              <a:t> with the following differences:</a:t>
            </a:r>
          </a:p>
          <a:p>
            <a:pPr marL="742950" lvl="1" indent="-285750" algn="just">
              <a:lnSpc>
                <a:spcPct val="85000"/>
              </a:lnSpc>
              <a:spcAft>
                <a:spcPct val="20000"/>
              </a:spcAft>
              <a:buFontTx/>
              <a:buChar char="–"/>
            </a:pPr>
            <a:r>
              <a:rPr lang="en-US" sz="2200" b="0" dirty="0">
                <a:ea typeface="ＭＳ Ｐゴシック" charset="-128"/>
              </a:rPr>
              <a:t>The only operation is selection using </a:t>
            </a:r>
            <a:r>
              <a:rPr lang="en-US" sz="1800" dirty="0">
                <a:latin typeface="Courier New" charset="0"/>
                <a:ea typeface="ＭＳ Ｐゴシック" charset="-128"/>
              </a:rPr>
              <a:t>[]</a:t>
            </a:r>
            <a:endParaRPr lang="en-US" sz="2000" b="0" dirty="0">
              <a:ea typeface="ＭＳ Ｐゴシック" charset="-128"/>
            </a:endParaRPr>
          </a:p>
          <a:p>
            <a:pPr marL="742950" lvl="1" indent="-285750" algn="just">
              <a:lnSpc>
                <a:spcPct val="85000"/>
              </a:lnSpc>
              <a:spcAft>
                <a:spcPct val="20000"/>
              </a:spcAft>
              <a:buFontTx/>
              <a:buChar char="–"/>
            </a:pPr>
            <a:r>
              <a:rPr lang="en-US" sz="2200" b="0" dirty="0">
                <a:ea typeface="ＭＳ Ｐゴシック" charset="-128"/>
              </a:rPr>
              <a:t>Array selection does not check that the index is in range</a:t>
            </a:r>
          </a:p>
          <a:p>
            <a:pPr marL="742950" lvl="1" indent="-285750" algn="just">
              <a:lnSpc>
                <a:spcPct val="85000"/>
              </a:lnSpc>
              <a:spcAft>
                <a:spcPct val="20000"/>
              </a:spcAft>
              <a:buFontTx/>
              <a:buChar char="–"/>
            </a:pPr>
            <a:r>
              <a:rPr lang="en-US" sz="2200" b="0" dirty="0">
                <a:ea typeface="ＭＳ Ｐゴシック" charset="-128"/>
              </a:rPr>
              <a:t>The length of an array is fixed at the time it is created</a:t>
            </a:r>
            <a:endParaRPr lang="en-US" sz="2000" b="0" dirty="0">
              <a:ea typeface="ＭＳ Ｐゴシック" charset="-128"/>
            </a:endParaRPr>
          </a:p>
          <a:p>
            <a:pPr marL="742950" lvl="1" indent="-285750" algn="just">
              <a:lnSpc>
                <a:spcPct val="85000"/>
              </a:lnSpc>
              <a:spcAft>
                <a:spcPct val="50000"/>
              </a:spcAft>
              <a:buFontTx/>
              <a:buChar char="–"/>
            </a:pPr>
            <a:r>
              <a:rPr lang="en-US" sz="2200" b="0" dirty="0">
                <a:ea typeface="ＭＳ Ｐゴシック" charset="-128"/>
              </a:rPr>
              <a:t>Arrays don’t store their length, so programs that use them must</a:t>
            </a:r>
            <a:r>
              <a:rPr lang="en-US" sz="2000" b="0" dirty="0">
                <a:ea typeface="ＭＳ Ｐゴシック" charset="-128"/>
              </a:rPr>
              <a:t> </a:t>
            </a:r>
            <a:r>
              <a:rPr lang="en-US" sz="2200" b="0" dirty="0">
                <a:ea typeface="ＭＳ Ｐゴシック" charset="-128"/>
              </a:rPr>
              <a:t>pass an extra integer value that represents the</a:t>
            </a:r>
            <a:r>
              <a:rPr lang="en-US" sz="2000" b="0" dirty="0">
                <a:ea typeface="ＭＳ Ｐゴシック" charset="-128"/>
              </a:rPr>
              <a:t> </a:t>
            </a:r>
            <a:r>
              <a:rPr lang="en-US" sz="2000" i="1" dirty="0">
                <a:ea typeface="ＭＳ Ｐゴシック" charset="-128"/>
              </a:rPr>
              <a:t>effective size</a:t>
            </a:r>
          </a:p>
          <a:p>
            <a:pPr marL="342900" indent="-342900" algn="just">
              <a:lnSpc>
                <a:spcPct val="85000"/>
              </a:lnSpc>
              <a:spcAft>
                <a:spcPct val="50000"/>
              </a:spcAft>
              <a:buFontTx/>
              <a:buChar char="•"/>
            </a:pPr>
            <a:r>
              <a:rPr lang="en-US" sz="2400" b="0" dirty="0"/>
              <a:t>Array variables are declared using the following syntax:</a:t>
            </a:r>
          </a:p>
        </p:txBody>
      </p:sp>
      <p:grpSp>
        <p:nvGrpSpPr>
          <p:cNvPr id="2" name="Group 6"/>
          <p:cNvGrpSpPr/>
          <p:nvPr/>
        </p:nvGrpSpPr>
        <p:grpSpPr>
          <a:xfrm>
            <a:off x="482600" y="4981575"/>
            <a:ext cx="8128000" cy="1571625"/>
            <a:chOff x="482600" y="4981575"/>
            <a:chExt cx="8128000" cy="1571625"/>
          </a:xfrm>
        </p:grpSpPr>
        <p:sp>
          <p:nvSpPr>
            <p:cNvPr id="826384" name="Rectangle 16"/>
            <p:cNvSpPr>
              <a:spLocks noChangeArrowheads="1"/>
            </p:cNvSpPr>
            <p:nvPr/>
          </p:nvSpPr>
          <p:spPr bwMode="auto">
            <a:xfrm>
              <a:off x="1422400" y="4981575"/>
              <a:ext cx="6553200" cy="58102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r>
                <a:rPr lang="en-US" sz="2200" b="0" i="1" dirty="0"/>
                <a:t> </a:t>
              </a:r>
              <a:r>
                <a:rPr lang="en-US" sz="2200" b="0" i="1" dirty="0" smtClean="0"/>
                <a:t> </a:t>
              </a:r>
              <a:endParaRPr lang="en-US" sz="2200" dirty="0">
                <a:latin typeface="Courier New" charset="0"/>
              </a:endParaRPr>
            </a:p>
          </p:txBody>
        </p:sp>
        <p:sp>
          <p:nvSpPr>
            <p:cNvPr id="826385" name="Rectangle 17"/>
            <p:cNvSpPr>
              <a:spLocks noChangeArrowheads="1"/>
            </p:cNvSpPr>
            <p:nvPr/>
          </p:nvSpPr>
          <p:spPr bwMode="auto">
            <a:xfrm>
              <a:off x="482600" y="5715000"/>
              <a:ext cx="8128000" cy="8382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pPr>
              <a:r>
                <a:rPr lang="en-US" sz="2400" b="0"/>
                <a:t>	where </a:t>
              </a:r>
              <a:r>
                <a:rPr lang="en-US" sz="2400" b="0" i="1"/>
                <a:t>type</a:t>
              </a:r>
              <a:r>
                <a:rPr lang="en-US" sz="2400" b="0"/>
                <a:t> is the element type, </a:t>
              </a:r>
              <a:r>
                <a:rPr lang="en-US" sz="2400" b="0" i="1"/>
                <a:t>name</a:t>
              </a:r>
              <a:r>
                <a:rPr lang="en-US" sz="2400" b="0"/>
                <a:t> is the array name, and </a:t>
              </a:r>
              <a:r>
                <a:rPr lang="en-US" sz="2400" b="0" i="1"/>
                <a:t>n</a:t>
              </a:r>
              <a:r>
                <a:rPr lang="en-US" sz="2400" b="0"/>
                <a:t> is a constant integer expression indicating the length.</a:t>
              </a:r>
            </a:p>
          </p:txBody>
        </p:sp>
        <p:sp>
          <p:nvSpPr>
            <p:cNvPr id="10" name="Rectangle 9"/>
            <p:cNvSpPr/>
            <p:nvPr/>
          </p:nvSpPr>
          <p:spPr>
            <a:xfrm>
              <a:off x="1583270" y="5029200"/>
              <a:ext cx="1887544" cy="400110"/>
            </a:xfrm>
            <a:prstGeom prst="rect">
              <a:avLst/>
            </a:prstGeom>
          </p:spPr>
          <p:txBody>
            <a:bodyPr wrap="none">
              <a:spAutoFit/>
            </a:bodyPr>
            <a:lstStyle/>
            <a:p>
              <a:r>
                <a:rPr lang="en-US" sz="2000" b="0" i="1" dirty="0" smtClean="0"/>
                <a:t>type</a:t>
              </a:r>
              <a:r>
                <a:rPr lang="en-US" dirty="0" smtClean="0">
                  <a:latin typeface="Courier New" charset="0"/>
                </a:rPr>
                <a:t> </a:t>
              </a:r>
              <a:r>
                <a:rPr lang="en-US" sz="2000" b="0" i="1" dirty="0" err="1" smtClean="0"/>
                <a:t>name</a:t>
              </a:r>
              <a:r>
                <a:rPr lang="en-US" sz="2000" dirty="0" err="1" smtClean="0">
                  <a:latin typeface="Courier New" charset="0"/>
                </a:rPr>
                <a:t>[</a:t>
              </a:r>
              <a:r>
                <a:rPr lang="en-US" sz="2000" b="0" i="1" dirty="0" err="1" smtClean="0"/>
                <a:t>n</a:t>
              </a:r>
              <a:r>
                <a:rPr lang="en-US" sz="2000" dirty="0" smtClean="0">
                  <a:latin typeface="Courier New" charset="0"/>
                </a:rPr>
                <a:t>];</a:t>
              </a:r>
              <a:endParaRPr lang="en-US" sz="2000"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26371">
                                            <p:txEl>
                                              <p:pRg st="1" end="1"/>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826371">
                                            <p:txEl>
                                              <p:pRg st="2" end="2"/>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826371">
                                            <p:txEl>
                                              <p:pRg st="3" end="3"/>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826371">
                                            <p:txEl>
                                              <p:pRg st="4" end="4"/>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826371">
                                            <p:txEl>
                                              <p:pRg st="5" end="5"/>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826371">
                                            <p:txEl>
                                              <p:pRg st="6" end="6"/>
                                            </p:txEl>
                                          </p:spTgt>
                                        </p:tgtEl>
                                        <p:attrNameLst>
                                          <p:attrName>style.visibility</p:attrName>
                                        </p:attrNameLst>
                                      </p:cBhvr>
                                      <p:to>
                                        <p:strVal val="visible"/>
                                      </p:to>
                                    </p:set>
                                  </p:childTnLst>
                                </p:cTn>
                              </p:par>
                            </p:childTnLst>
                          </p:cTn>
                        </p:par>
                        <p:par>
                          <p:cTn id="26" fill="hold">
                            <p:stCondLst>
                              <p:cond delay="0"/>
                            </p:stCondLst>
                            <p:childTnLst>
                              <p:par>
                                <p:cTn id="27" presetID="1" presetClass="entr" presetSubtype="0" fill="hold" nodeType="afterEffect">
                                  <p:stCondLst>
                                    <p:cond delay="0"/>
                                  </p:stCondLst>
                                  <p:childTnLst>
                                    <p:set>
                                      <p:cBhvr>
                                        <p:cTn id="2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6371" grpId="0" build="p" bldLvl="2"/>
    </p:bld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6733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Pointers and Arrays</a:t>
            </a:r>
          </a:p>
        </p:txBody>
      </p:sp>
      <p:sp>
        <p:nvSpPr>
          <p:cNvPr id="867331" name="Rectangle 3"/>
          <p:cNvSpPr>
            <a:spLocks noChangeArrowheads="1"/>
          </p:cNvSpPr>
          <p:nvPr/>
        </p:nvSpPr>
        <p:spPr bwMode="auto">
          <a:xfrm>
            <a:off x="482600" y="1155700"/>
            <a:ext cx="8178800" cy="825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20000"/>
              </a:spcAft>
              <a:buFontTx/>
              <a:buChar char="•"/>
            </a:pPr>
            <a:r>
              <a:rPr lang="en-US" sz="2400" b="0">
                <a:solidFill>
                  <a:srgbClr val="000000"/>
                </a:solidFill>
              </a:rPr>
              <a:t>In C++, all arrays are represented internally as a pointer to their first element.</a:t>
            </a:r>
          </a:p>
        </p:txBody>
      </p:sp>
      <p:sp>
        <p:nvSpPr>
          <p:cNvPr id="867335" name="Rectangle 7"/>
          <p:cNvSpPr>
            <a:spLocks noChangeArrowheads="1"/>
          </p:cNvSpPr>
          <p:nvPr/>
        </p:nvSpPr>
        <p:spPr bwMode="auto">
          <a:xfrm>
            <a:off x="482600" y="3911600"/>
            <a:ext cx="8178800" cy="11176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You can freely intermix array and pointer notation in your code.  If you declare something as an array of a particular type, you can use it as a pointer to that type, and vice versa.</a:t>
            </a:r>
          </a:p>
        </p:txBody>
      </p:sp>
      <p:grpSp>
        <p:nvGrpSpPr>
          <p:cNvPr id="2" name="Group 9"/>
          <p:cNvGrpSpPr>
            <a:grpSpLocks/>
          </p:cNvGrpSpPr>
          <p:nvPr/>
        </p:nvGrpSpPr>
        <p:grpSpPr bwMode="auto">
          <a:xfrm>
            <a:off x="482600" y="2057400"/>
            <a:ext cx="8178800" cy="1905000"/>
            <a:chOff x="304" y="1296"/>
            <a:chExt cx="5152" cy="1200"/>
          </a:xfrm>
        </p:grpSpPr>
        <p:sp>
          <p:nvSpPr>
            <p:cNvPr id="867333" name="Rectangle 5"/>
            <p:cNvSpPr>
              <a:spLocks noChangeArrowheads="1"/>
            </p:cNvSpPr>
            <p:nvPr/>
          </p:nvSpPr>
          <p:spPr bwMode="auto">
            <a:xfrm>
              <a:off x="304" y="1296"/>
              <a:ext cx="5152" cy="336"/>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For example, if you declare an array</a:t>
              </a:r>
              <a:endParaRPr lang="en-US" sz="2400" b="0">
                <a:solidFill>
                  <a:srgbClr val="333333"/>
                </a:solidFill>
              </a:endParaRPr>
            </a:p>
          </p:txBody>
        </p:sp>
        <p:sp>
          <p:nvSpPr>
            <p:cNvPr id="867334" name="Text Box 6"/>
            <p:cNvSpPr txBox="1">
              <a:spLocks noChangeArrowheads="1"/>
            </p:cNvSpPr>
            <p:nvPr/>
          </p:nvSpPr>
          <p:spPr bwMode="auto">
            <a:xfrm>
              <a:off x="912" y="1632"/>
              <a:ext cx="4368" cy="221"/>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000">
                  <a:solidFill>
                    <a:srgbClr val="000000"/>
                  </a:solidFill>
                  <a:latin typeface="Courier New" charset="0"/>
                </a:rPr>
                <a:t>int list[100];</a:t>
              </a:r>
            </a:p>
          </p:txBody>
        </p:sp>
        <p:sp>
          <p:nvSpPr>
            <p:cNvPr id="867336" name="Rectangle 8"/>
            <p:cNvSpPr>
              <a:spLocks noChangeArrowheads="1"/>
            </p:cNvSpPr>
            <p:nvPr/>
          </p:nvSpPr>
          <p:spPr bwMode="auto">
            <a:xfrm>
              <a:off x="304" y="1920"/>
              <a:ext cx="5152" cy="576"/>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pPr>
              <a:r>
                <a:rPr lang="en-US" sz="2400" b="0">
                  <a:solidFill>
                    <a:srgbClr val="000000"/>
                  </a:solidFill>
                </a:rPr>
                <a:t>	the C++ compiler treats the name </a:t>
              </a:r>
              <a:r>
                <a:rPr lang="en-US" sz="2000">
                  <a:solidFill>
                    <a:srgbClr val="000000"/>
                  </a:solidFill>
                  <a:latin typeface="Courier New" charset="0"/>
                </a:rPr>
                <a:t>list</a:t>
              </a:r>
              <a:r>
                <a:rPr lang="en-US" sz="2600" b="0">
                  <a:solidFill>
                    <a:srgbClr val="333333"/>
                  </a:solidFill>
                </a:rPr>
                <a:t> </a:t>
              </a:r>
              <a:r>
                <a:rPr lang="en-US" sz="2400" b="0">
                  <a:solidFill>
                    <a:srgbClr val="000000"/>
                  </a:solidFill>
                </a:rPr>
                <a:t>as a shorthand for the expression </a:t>
              </a:r>
              <a:r>
                <a:rPr lang="en-US" sz="2000">
                  <a:solidFill>
                    <a:srgbClr val="000000"/>
                  </a:solidFill>
                  <a:latin typeface="Courier New" charset="0"/>
                </a:rPr>
                <a:t>&amp;list[0]</a:t>
              </a:r>
              <a:r>
                <a:rPr lang="en-US" sz="2400" b="0">
                  <a:solidFill>
                    <a:srgbClr val="000000"/>
                  </a:solidFill>
                </a:rPr>
                <a:t>.</a:t>
              </a:r>
            </a:p>
          </p:txBody>
        </p:sp>
      </p:grpSp>
      <p:sp>
        <p:nvSpPr>
          <p:cNvPr id="867338" name="Rectangle 10"/>
          <p:cNvSpPr>
            <a:spLocks noChangeArrowheads="1"/>
          </p:cNvSpPr>
          <p:nvPr/>
        </p:nvSpPr>
        <p:spPr bwMode="auto">
          <a:xfrm>
            <a:off x="482600" y="5016500"/>
            <a:ext cx="8178800" cy="1384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When you pass an array to a function, only the </a:t>
            </a:r>
            <a:r>
              <a:rPr lang="en-US" sz="2400" b="0" i="1">
                <a:solidFill>
                  <a:srgbClr val="000000"/>
                </a:solidFill>
              </a:rPr>
              <a:t>address</a:t>
            </a:r>
            <a:r>
              <a:rPr lang="en-US" sz="2400" b="0">
                <a:solidFill>
                  <a:srgbClr val="000000"/>
                </a:solidFill>
              </a:rPr>
              <a:t> of the array is copied into the parameter.  This strategy has the effect of </a:t>
            </a:r>
            <a:r>
              <a:rPr lang="en-US" sz="2400" b="0" i="1">
                <a:solidFill>
                  <a:srgbClr val="000000"/>
                </a:solidFill>
              </a:rPr>
              <a:t>sharing</a:t>
            </a:r>
            <a:r>
              <a:rPr lang="en-US" sz="2400" b="0">
                <a:solidFill>
                  <a:srgbClr val="000000"/>
                </a:solidFill>
              </a:rPr>
              <a:t> the elements of the array between the function and its caller.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86733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86733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7335" grpId="0" build="p" autoUpdateAnimBg="0"/>
      <p:bldP spid="867338" grpId="0" build="p" autoUpdateAnimBg="0"/>
    </p:bld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pSp>
        <p:nvGrpSpPr>
          <p:cNvPr id="2" name="Group 2"/>
          <p:cNvGrpSpPr>
            <a:grpSpLocks/>
          </p:cNvGrpSpPr>
          <p:nvPr/>
        </p:nvGrpSpPr>
        <p:grpSpPr bwMode="auto">
          <a:xfrm>
            <a:off x="1308100" y="5594578"/>
            <a:ext cx="6705600" cy="274637"/>
            <a:chOff x="824" y="3078"/>
            <a:chExt cx="4224" cy="173"/>
          </a:xfrm>
        </p:grpSpPr>
        <p:sp>
          <p:nvSpPr>
            <p:cNvPr id="877571" name="Text Box 3"/>
            <p:cNvSpPr txBox="1">
              <a:spLocks noChangeArrowheads="1"/>
            </p:cNvSpPr>
            <p:nvPr/>
          </p:nvSpPr>
          <p:spPr bwMode="auto">
            <a:xfrm>
              <a:off x="824" y="3078"/>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0</a:t>
              </a:r>
              <a:endParaRPr lang="en-US" sz="1000" b="0">
                <a:solidFill>
                  <a:srgbClr val="000000"/>
                </a:solidFill>
              </a:endParaRPr>
            </a:p>
          </p:txBody>
        </p:sp>
        <p:sp>
          <p:nvSpPr>
            <p:cNvPr id="877572" name="Text Box 4"/>
            <p:cNvSpPr txBox="1">
              <a:spLocks noChangeArrowheads="1"/>
            </p:cNvSpPr>
            <p:nvPr/>
          </p:nvSpPr>
          <p:spPr bwMode="auto">
            <a:xfrm>
              <a:off x="1256" y="3078"/>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1</a:t>
              </a:r>
              <a:endParaRPr lang="en-US" sz="1000" b="0">
                <a:solidFill>
                  <a:srgbClr val="000000"/>
                </a:solidFill>
              </a:endParaRPr>
            </a:p>
          </p:txBody>
        </p:sp>
        <p:sp>
          <p:nvSpPr>
            <p:cNvPr id="877573" name="Text Box 5"/>
            <p:cNvSpPr txBox="1">
              <a:spLocks noChangeArrowheads="1"/>
            </p:cNvSpPr>
            <p:nvPr/>
          </p:nvSpPr>
          <p:spPr bwMode="auto">
            <a:xfrm>
              <a:off x="1688" y="3078"/>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2</a:t>
              </a:r>
              <a:endParaRPr lang="en-US" sz="1000" b="0">
                <a:solidFill>
                  <a:srgbClr val="000000"/>
                </a:solidFill>
              </a:endParaRPr>
            </a:p>
          </p:txBody>
        </p:sp>
        <p:sp>
          <p:nvSpPr>
            <p:cNvPr id="877574" name="Text Box 6"/>
            <p:cNvSpPr txBox="1">
              <a:spLocks noChangeArrowheads="1"/>
            </p:cNvSpPr>
            <p:nvPr/>
          </p:nvSpPr>
          <p:spPr bwMode="auto">
            <a:xfrm>
              <a:off x="2120" y="3078"/>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3</a:t>
              </a:r>
              <a:endParaRPr lang="en-US" sz="1000" b="0">
                <a:solidFill>
                  <a:srgbClr val="000000"/>
                </a:solidFill>
              </a:endParaRPr>
            </a:p>
          </p:txBody>
        </p:sp>
        <p:sp>
          <p:nvSpPr>
            <p:cNvPr id="877575" name="Text Box 7"/>
            <p:cNvSpPr txBox="1">
              <a:spLocks noChangeArrowheads="1"/>
            </p:cNvSpPr>
            <p:nvPr/>
          </p:nvSpPr>
          <p:spPr bwMode="auto">
            <a:xfrm>
              <a:off x="2552" y="3078"/>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4</a:t>
              </a:r>
              <a:endParaRPr lang="en-US" sz="1000" b="0">
                <a:solidFill>
                  <a:srgbClr val="000000"/>
                </a:solidFill>
              </a:endParaRPr>
            </a:p>
          </p:txBody>
        </p:sp>
        <p:sp>
          <p:nvSpPr>
            <p:cNvPr id="877576" name="Text Box 8"/>
            <p:cNvSpPr txBox="1">
              <a:spLocks noChangeArrowheads="1"/>
            </p:cNvSpPr>
            <p:nvPr/>
          </p:nvSpPr>
          <p:spPr bwMode="auto">
            <a:xfrm>
              <a:off x="2984" y="3078"/>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5</a:t>
              </a:r>
              <a:endParaRPr lang="en-US" sz="1000" b="0">
                <a:solidFill>
                  <a:srgbClr val="000000"/>
                </a:solidFill>
              </a:endParaRPr>
            </a:p>
          </p:txBody>
        </p:sp>
        <p:sp>
          <p:nvSpPr>
            <p:cNvPr id="877577" name="Text Box 9"/>
            <p:cNvSpPr txBox="1">
              <a:spLocks noChangeArrowheads="1"/>
            </p:cNvSpPr>
            <p:nvPr/>
          </p:nvSpPr>
          <p:spPr bwMode="auto">
            <a:xfrm>
              <a:off x="3416" y="3078"/>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6</a:t>
              </a:r>
              <a:endParaRPr lang="en-US" sz="1000" b="0">
                <a:solidFill>
                  <a:srgbClr val="000000"/>
                </a:solidFill>
              </a:endParaRPr>
            </a:p>
          </p:txBody>
        </p:sp>
        <p:sp>
          <p:nvSpPr>
            <p:cNvPr id="877578" name="Text Box 10"/>
            <p:cNvSpPr txBox="1">
              <a:spLocks noChangeArrowheads="1"/>
            </p:cNvSpPr>
            <p:nvPr/>
          </p:nvSpPr>
          <p:spPr bwMode="auto">
            <a:xfrm>
              <a:off x="3848" y="3078"/>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7</a:t>
              </a:r>
              <a:endParaRPr lang="en-US" sz="1000" b="0">
                <a:solidFill>
                  <a:srgbClr val="000000"/>
                </a:solidFill>
              </a:endParaRPr>
            </a:p>
          </p:txBody>
        </p:sp>
        <p:sp>
          <p:nvSpPr>
            <p:cNvPr id="877579" name="Text Box 11"/>
            <p:cNvSpPr txBox="1">
              <a:spLocks noChangeArrowheads="1"/>
            </p:cNvSpPr>
            <p:nvPr/>
          </p:nvSpPr>
          <p:spPr bwMode="auto">
            <a:xfrm>
              <a:off x="4280" y="3078"/>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8</a:t>
              </a:r>
              <a:endParaRPr lang="en-US" sz="1000" b="0">
                <a:solidFill>
                  <a:srgbClr val="000000"/>
                </a:solidFill>
              </a:endParaRPr>
            </a:p>
          </p:txBody>
        </p:sp>
        <p:sp>
          <p:nvSpPr>
            <p:cNvPr id="877580" name="Text Box 12"/>
            <p:cNvSpPr txBox="1">
              <a:spLocks noChangeArrowheads="1"/>
            </p:cNvSpPr>
            <p:nvPr/>
          </p:nvSpPr>
          <p:spPr bwMode="auto">
            <a:xfrm>
              <a:off x="4712" y="3078"/>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9</a:t>
              </a:r>
              <a:endParaRPr lang="en-US" sz="1000" b="0">
                <a:solidFill>
                  <a:srgbClr val="000000"/>
                </a:solidFill>
              </a:endParaRPr>
            </a:p>
          </p:txBody>
        </p:sp>
      </p:grpSp>
      <p:grpSp>
        <p:nvGrpSpPr>
          <p:cNvPr id="3" name="Group 13"/>
          <p:cNvGrpSpPr>
            <a:grpSpLocks/>
          </p:cNvGrpSpPr>
          <p:nvPr/>
        </p:nvGrpSpPr>
        <p:grpSpPr bwMode="auto">
          <a:xfrm>
            <a:off x="1233488" y="5164138"/>
            <a:ext cx="6854825" cy="466725"/>
            <a:chOff x="777" y="2784"/>
            <a:chExt cx="4318" cy="294"/>
          </a:xfrm>
        </p:grpSpPr>
        <p:sp>
          <p:nvSpPr>
            <p:cNvPr id="877582" name="Rectangle 14"/>
            <p:cNvSpPr>
              <a:spLocks noChangeArrowheads="1"/>
            </p:cNvSpPr>
            <p:nvPr/>
          </p:nvSpPr>
          <p:spPr bwMode="auto">
            <a:xfrm>
              <a:off x="777"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583" name="Rectangle 15"/>
            <p:cNvSpPr>
              <a:spLocks noChangeArrowheads="1"/>
            </p:cNvSpPr>
            <p:nvPr/>
          </p:nvSpPr>
          <p:spPr bwMode="auto">
            <a:xfrm>
              <a:off x="1209"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584" name="Rectangle 16"/>
            <p:cNvSpPr>
              <a:spLocks noChangeArrowheads="1"/>
            </p:cNvSpPr>
            <p:nvPr/>
          </p:nvSpPr>
          <p:spPr bwMode="auto">
            <a:xfrm>
              <a:off x="1641"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585" name="Rectangle 17"/>
            <p:cNvSpPr>
              <a:spLocks noChangeArrowheads="1"/>
            </p:cNvSpPr>
            <p:nvPr/>
          </p:nvSpPr>
          <p:spPr bwMode="auto">
            <a:xfrm>
              <a:off x="2073"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586" name="Rectangle 18"/>
            <p:cNvSpPr>
              <a:spLocks noChangeArrowheads="1"/>
            </p:cNvSpPr>
            <p:nvPr/>
          </p:nvSpPr>
          <p:spPr bwMode="auto">
            <a:xfrm>
              <a:off x="2505"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587" name="Rectangle 19"/>
            <p:cNvSpPr>
              <a:spLocks noChangeArrowheads="1"/>
            </p:cNvSpPr>
            <p:nvPr/>
          </p:nvSpPr>
          <p:spPr bwMode="auto">
            <a:xfrm>
              <a:off x="2937"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588" name="Rectangle 20"/>
            <p:cNvSpPr>
              <a:spLocks noChangeArrowheads="1"/>
            </p:cNvSpPr>
            <p:nvPr/>
          </p:nvSpPr>
          <p:spPr bwMode="auto">
            <a:xfrm>
              <a:off x="3369"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589" name="Rectangle 21"/>
            <p:cNvSpPr>
              <a:spLocks noChangeArrowheads="1"/>
            </p:cNvSpPr>
            <p:nvPr/>
          </p:nvSpPr>
          <p:spPr bwMode="auto">
            <a:xfrm>
              <a:off x="3801"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590" name="Rectangle 22"/>
            <p:cNvSpPr>
              <a:spLocks noChangeArrowheads="1"/>
            </p:cNvSpPr>
            <p:nvPr/>
          </p:nvSpPr>
          <p:spPr bwMode="auto">
            <a:xfrm>
              <a:off x="4233"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591" name="Rectangle 23"/>
            <p:cNvSpPr>
              <a:spLocks noChangeArrowheads="1"/>
            </p:cNvSpPr>
            <p:nvPr/>
          </p:nvSpPr>
          <p:spPr bwMode="auto">
            <a:xfrm>
              <a:off x="4665" y="2784"/>
              <a:ext cx="430"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sp>
        <p:nvSpPr>
          <p:cNvPr id="877592" name="Text Box 24"/>
          <p:cNvSpPr txBox="1">
            <a:spLocks noChangeArrowheads="1"/>
          </p:cNvSpPr>
          <p:nvPr/>
        </p:nvSpPr>
        <p:spPr bwMode="auto">
          <a:xfrm>
            <a:off x="1231900" y="5182810"/>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809</a:t>
            </a:r>
          </a:p>
        </p:txBody>
      </p:sp>
      <p:sp>
        <p:nvSpPr>
          <p:cNvPr id="877593" name="Text Box 25"/>
          <p:cNvSpPr txBox="1">
            <a:spLocks noChangeArrowheads="1"/>
          </p:cNvSpPr>
          <p:nvPr/>
        </p:nvSpPr>
        <p:spPr bwMode="auto">
          <a:xfrm>
            <a:off x="1922463" y="5182810"/>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503</a:t>
            </a:r>
          </a:p>
        </p:txBody>
      </p:sp>
      <p:sp>
        <p:nvSpPr>
          <p:cNvPr id="877594" name="Text Box 26"/>
          <p:cNvSpPr txBox="1">
            <a:spLocks noChangeArrowheads="1"/>
          </p:cNvSpPr>
          <p:nvPr/>
        </p:nvSpPr>
        <p:spPr bwMode="auto">
          <a:xfrm>
            <a:off x="2613025" y="5182810"/>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946</a:t>
            </a:r>
          </a:p>
        </p:txBody>
      </p:sp>
      <p:sp>
        <p:nvSpPr>
          <p:cNvPr id="877595" name="Text Box 27"/>
          <p:cNvSpPr txBox="1">
            <a:spLocks noChangeArrowheads="1"/>
          </p:cNvSpPr>
          <p:nvPr/>
        </p:nvSpPr>
        <p:spPr bwMode="auto">
          <a:xfrm>
            <a:off x="3290888" y="5182810"/>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367</a:t>
            </a:r>
          </a:p>
        </p:txBody>
      </p:sp>
      <p:sp>
        <p:nvSpPr>
          <p:cNvPr id="877596" name="Text Box 28"/>
          <p:cNvSpPr txBox="1">
            <a:spLocks noChangeArrowheads="1"/>
          </p:cNvSpPr>
          <p:nvPr/>
        </p:nvSpPr>
        <p:spPr bwMode="auto">
          <a:xfrm>
            <a:off x="3981450" y="5182810"/>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987</a:t>
            </a:r>
          </a:p>
        </p:txBody>
      </p:sp>
      <p:sp>
        <p:nvSpPr>
          <p:cNvPr id="877597" name="Text Box 29"/>
          <p:cNvSpPr txBox="1">
            <a:spLocks noChangeArrowheads="1"/>
          </p:cNvSpPr>
          <p:nvPr/>
        </p:nvSpPr>
        <p:spPr bwMode="auto">
          <a:xfrm>
            <a:off x="4659313" y="5182810"/>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838</a:t>
            </a:r>
          </a:p>
        </p:txBody>
      </p:sp>
      <p:sp>
        <p:nvSpPr>
          <p:cNvPr id="877598" name="Text Box 30"/>
          <p:cNvSpPr txBox="1">
            <a:spLocks noChangeArrowheads="1"/>
          </p:cNvSpPr>
          <p:nvPr/>
        </p:nvSpPr>
        <p:spPr bwMode="auto">
          <a:xfrm>
            <a:off x="5349875" y="5182810"/>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259</a:t>
            </a:r>
          </a:p>
        </p:txBody>
      </p:sp>
      <p:sp>
        <p:nvSpPr>
          <p:cNvPr id="877599" name="Text Box 31"/>
          <p:cNvSpPr txBox="1">
            <a:spLocks noChangeArrowheads="1"/>
          </p:cNvSpPr>
          <p:nvPr/>
        </p:nvSpPr>
        <p:spPr bwMode="auto">
          <a:xfrm>
            <a:off x="6040438" y="5182810"/>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236</a:t>
            </a:r>
          </a:p>
        </p:txBody>
      </p:sp>
      <p:sp>
        <p:nvSpPr>
          <p:cNvPr id="877600" name="Text Box 32"/>
          <p:cNvSpPr txBox="1">
            <a:spLocks noChangeArrowheads="1"/>
          </p:cNvSpPr>
          <p:nvPr/>
        </p:nvSpPr>
        <p:spPr bwMode="auto">
          <a:xfrm>
            <a:off x="6718300" y="5182810"/>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659</a:t>
            </a:r>
          </a:p>
        </p:txBody>
      </p:sp>
      <p:sp>
        <p:nvSpPr>
          <p:cNvPr id="877601" name="Text Box 33"/>
          <p:cNvSpPr txBox="1">
            <a:spLocks noChangeArrowheads="1"/>
          </p:cNvSpPr>
          <p:nvPr/>
        </p:nvSpPr>
        <p:spPr bwMode="auto">
          <a:xfrm>
            <a:off x="7408863" y="5182810"/>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361</a:t>
            </a:r>
          </a:p>
        </p:txBody>
      </p:sp>
      <p:sp>
        <p:nvSpPr>
          <p:cNvPr id="877602" name="Rectangle 34"/>
          <p:cNvSpPr>
            <a:spLocks noGrp="1" noChangeArrowheads="1"/>
          </p:cNvSpPr>
          <p:nvPr>
            <p:ph type="title"/>
          </p:nvPr>
        </p:nvSpPr>
        <p:spPr>
          <a:xfrm>
            <a:off x="0" y="76200"/>
            <a:ext cx="9144000" cy="1143000"/>
          </a:xfrm>
          <a:noFill/>
          <a:ln/>
        </p:spPr>
        <p:txBody>
          <a:bodyPr/>
          <a:lstStyle/>
          <a:p>
            <a:r>
              <a:rPr lang="en-US" sz="4000" dirty="0">
                <a:solidFill>
                  <a:srgbClr val="FF0000"/>
                </a:solidFill>
              </a:rPr>
              <a:t>Arrays Are Passed as Pointers </a:t>
            </a:r>
          </a:p>
        </p:txBody>
      </p:sp>
      <p:sp>
        <p:nvSpPr>
          <p:cNvPr id="877603" name="Text Box 35">
            <a:hlinkClick r:id="" action="ppaction://hlinkshowjump?jump=nextslide"/>
          </p:cNvPr>
          <p:cNvSpPr txBox="1">
            <a:spLocks noChangeArrowheads="1"/>
          </p:cNvSpPr>
          <p:nvPr/>
        </p:nvSpPr>
        <p:spPr bwMode="auto">
          <a:xfrm>
            <a:off x="7848600" y="6400800"/>
            <a:ext cx="1143000" cy="2444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000" b="0" i="1">
                <a:solidFill>
                  <a:srgbClr val="000000"/>
                </a:solidFill>
              </a:rPr>
              <a:t>skip simulation</a:t>
            </a:r>
          </a:p>
        </p:txBody>
      </p:sp>
      <p:sp>
        <p:nvSpPr>
          <p:cNvPr id="877604" name="Rectangle 36"/>
          <p:cNvSpPr>
            <a:spLocks noChangeArrowheads="1"/>
          </p:cNvSpPr>
          <p:nvPr/>
        </p:nvSpPr>
        <p:spPr bwMode="auto">
          <a:xfrm>
            <a:off x="444500" y="1447800"/>
            <a:ext cx="8032750" cy="2490788"/>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605" name="Text Box 37"/>
          <p:cNvSpPr txBox="1">
            <a:spLocks noChangeArrowheads="1"/>
          </p:cNvSpPr>
          <p:nvPr/>
        </p:nvSpPr>
        <p:spPr bwMode="auto">
          <a:xfrm>
            <a:off x="520700" y="1487110"/>
            <a:ext cx="7962900" cy="2373313"/>
          </a:xfrm>
          <a:prstGeom prst="rect">
            <a:avLst/>
          </a:prstGeom>
          <a:noFill/>
          <a:ln w="9525">
            <a:noFill/>
            <a:miter lim="800000"/>
            <a:headEnd/>
            <a:tailEnd/>
          </a:ln>
          <a:effectLst/>
        </p:spPr>
        <p:txBody>
          <a:bodyPr>
            <a:prstTxWarp prst="textNoShape">
              <a:avLst/>
            </a:prstTxWarp>
            <a:spAutoFit/>
          </a:bodyPr>
          <a:lstStyle/>
          <a:p>
            <a:pPr>
              <a:lnSpc>
                <a:spcPct val="110000"/>
              </a:lnSpc>
            </a:pPr>
            <a:r>
              <a:rPr sz="1600" noProof="1">
                <a:solidFill>
                  <a:srgbClr val="000000"/>
                </a:solidFill>
                <a:latin typeface="Courier New" charset="0"/>
              </a:rPr>
              <a:t>const int N = 10;</a:t>
            </a:r>
          </a:p>
          <a:p>
            <a:pPr>
              <a:lnSpc>
                <a:spcPct val="110000"/>
              </a:lnSpc>
            </a:pPr>
            <a:endParaRPr sz="800" noProof="1">
              <a:solidFill>
                <a:srgbClr val="000000"/>
              </a:solidFill>
              <a:latin typeface="Courier New" charset="0"/>
            </a:endParaRPr>
          </a:p>
          <a:p>
            <a:pPr>
              <a:lnSpc>
                <a:spcPct val="110000"/>
              </a:lnSpc>
            </a:pPr>
            <a:r>
              <a:rPr sz="1600" noProof="1">
                <a:solidFill>
                  <a:srgbClr val="000000"/>
                </a:solidFill>
                <a:latin typeface="Courier New" charset="0"/>
              </a:rPr>
              <a:t>int main() {</a:t>
            </a:r>
          </a:p>
          <a:p>
            <a:pPr>
              <a:lnSpc>
                <a:spcPct val="110000"/>
              </a:lnSpc>
            </a:pPr>
            <a:r>
              <a:rPr sz="1600" noProof="1">
                <a:solidFill>
                  <a:srgbClr val="000000"/>
                </a:solidFill>
                <a:latin typeface="Courier New" charset="0"/>
              </a:rPr>
              <a:t>   int array[N];</a:t>
            </a:r>
          </a:p>
          <a:p>
            <a:pPr>
              <a:lnSpc>
                <a:spcPct val="110000"/>
              </a:lnSpc>
            </a:pPr>
            <a:r>
              <a:rPr sz="1600" noProof="1">
                <a:solidFill>
                  <a:srgbClr val="000000"/>
                </a:solidFill>
                <a:latin typeface="Courier New" charset="0"/>
              </a:rPr>
              <a:t>   for ( int i = 0 ; i &lt; N ; i++ ) {</a:t>
            </a:r>
          </a:p>
          <a:p>
            <a:pPr>
              <a:lnSpc>
                <a:spcPct val="110000"/>
              </a:lnSpc>
            </a:pPr>
            <a:r>
              <a:rPr sz="1600" noProof="1">
                <a:solidFill>
                  <a:srgbClr val="000000"/>
                </a:solidFill>
                <a:latin typeface="Courier New" charset="0"/>
              </a:rPr>
              <a:t>      array[i] =</a:t>
            </a:r>
            <a:r>
              <a:rPr sz="1600" noProof="1" smtClean="0">
                <a:solidFill>
                  <a:srgbClr val="000000"/>
                </a:solidFill>
                <a:latin typeface="Courier New" charset="0"/>
              </a:rPr>
              <a:t> </a:t>
            </a:r>
            <a:r>
              <a:rPr lang="en-US" sz="1600" noProof="1" smtClean="0">
                <a:solidFill>
                  <a:srgbClr val="000000"/>
                </a:solidFill>
                <a:latin typeface="Courier New" charset="0"/>
              </a:rPr>
              <a:t>randomInteger</a:t>
            </a:r>
            <a:r>
              <a:rPr sz="1600" noProof="1" smtClean="0">
                <a:solidFill>
                  <a:srgbClr val="000000"/>
                </a:solidFill>
                <a:latin typeface="Courier New" charset="0"/>
              </a:rPr>
              <a:t>(</a:t>
            </a:r>
            <a:r>
              <a:rPr sz="1600" noProof="1">
                <a:solidFill>
                  <a:srgbClr val="000000"/>
                </a:solidFill>
                <a:latin typeface="Courier New" charset="0"/>
              </a:rPr>
              <a:t>100, 999);</a:t>
            </a:r>
          </a:p>
          <a:p>
            <a:pPr>
              <a:lnSpc>
                <a:spcPct val="110000"/>
              </a:lnSpc>
            </a:pPr>
            <a:r>
              <a:rPr sz="1600" noProof="1">
                <a:solidFill>
                  <a:srgbClr val="000000"/>
                </a:solidFill>
                <a:latin typeface="Courier New" charset="0"/>
              </a:rPr>
              <a:t>   }</a:t>
            </a:r>
          </a:p>
          <a:p>
            <a:pPr>
              <a:lnSpc>
                <a:spcPct val="110000"/>
              </a:lnSpc>
            </a:pPr>
            <a:r>
              <a:rPr sz="1600" noProof="1">
                <a:solidFill>
                  <a:srgbClr val="000000"/>
                </a:solidFill>
                <a:latin typeface="Courier New" charset="0"/>
              </a:rPr>
              <a:t>  </a:t>
            </a:r>
            <a:r>
              <a:rPr sz="1600" noProof="1" smtClean="0">
                <a:solidFill>
                  <a:srgbClr val="000000"/>
                </a:solidFill>
                <a:latin typeface="Courier New" charset="0"/>
              </a:rPr>
              <a:t> </a:t>
            </a:r>
            <a:r>
              <a:rPr lang="en-US" sz="1600" noProof="1" smtClean="0">
                <a:solidFill>
                  <a:srgbClr val="000000"/>
                </a:solidFill>
                <a:latin typeface="Courier New" charset="0"/>
              </a:rPr>
              <a:t>sort(</a:t>
            </a:r>
            <a:r>
              <a:rPr sz="1600" noProof="1" smtClean="0">
                <a:solidFill>
                  <a:srgbClr val="000000"/>
                </a:solidFill>
                <a:latin typeface="Courier New" charset="0"/>
              </a:rPr>
              <a:t>array</a:t>
            </a:r>
            <a:r>
              <a:rPr sz="1600" noProof="1">
                <a:solidFill>
                  <a:srgbClr val="000000"/>
                </a:solidFill>
                <a:latin typeface="Courier New" charset="0"/>
              </a:rPr>
              <a:t>, N);</a:t>
            </a:r>
          </a:p>
          <a:p>
            <a:pPr>
              <a:lnSpc>
                <a:spcPct val="110000"/>
              </a:lnSpc>
            </a:pPr>
            <a:r>
              <a:rPr sz="1600" noProof="1">
                <a:solidFill>
                  <a:srgbClr val="000000"/>
                </a:solidFill>
                <a:latin typeface="Courier New" charset="0"/>
              </a:rPr>
              <a:t>}</a:t>
            </a:r>
          </a:p>
        </p:txBody>
      </p:sp>
      <p:grpSp>
        <p:nvGrpSpPr>
          <p:cNvPr id="4" name="Group 38"/>
          <p:cNvGrpSpPr>
            <a:grpSpLocks/>
          </p:cNvGrpSpPr>
          <p:nvPr/>
        </p:nvGrpSpPr>
        <p:grpSpPr bwMode="auto">
          <a:xfrm>
            <a:off x="1231900" y="3559175"/>
            <a:ext cx="6589713" cy="1860550"/>
            <a:chOff x="776" y="2065"/>
            <a:chExt cx="4151" cy="1172"/>
          </a:xfrm>
        </p:grpSpPr>
        <p:sp>
          <p:nvSpPr>
            <p:cNvPr id="877607" name="Oval 39"/>
            <p:cNvSpPr>
              <a:spLocks noChangeArrowheads="1"/>
            </p:cNvSpPr>
            <p:nvPr/>
          </p:nvSpPr>
          <p:spPr bwMode="auto">
            <a:xfrm>
              <a:off x="4880" y="2065"/>
              <a:ext cx="47" cy="47"/>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cxnSp>
          <p:nvCxnSpPr>
            <p:cNvPr id="877608" name="AutoShape 40"/>
            <p:cNvCxnSpPr>
              <a:cxnSpLocks noChangeShapeType="1"/>
              <a:stCxn id="877607" idx="4"/>
            </p:cNvCxnSpPr>
            <p:nvPr/>
          </p:nvCxnSpPr>
          <p:spPr bwMode="auto">
            <a:xfrm rot="5400000">
              <a:off x="2277" y="611"/>
              <a:ext cx="1125" cy="4128"/>
            </a:xfrm>
            <a:prstGeom prst="bentConnector4">
              <a:avLst>
                <a:gd name="adj1" fmla="val 50183"/>
                <a:gd name="adj2" fmla="val 103486"/>
              </a:avLst>
            </a:prstGeom>
            <a:noFill/>
            <a:ln w="9525">
              <a:solidFill>
                <a:schemeClr val="tx1"/>
              </a:solidFill>
              <a:miter lim="800000"/>
              <a:headEnd/>
              <a:tailEnd type="triangle" w="med" len="med"/>
            </a:ln>
            <a:effectLst/>
          </p:spPr>
        </p:cxnSp>
      </p:grpSp>
      <p:sp>
        <p:nvSpPr>
          <p:cNvPr id="877609" name="Rectangle 41"/>
          <p:cNvSpPr>
            <a:spLocks noChangeArrowheads="1"/>
          </p:cNvSpPr>
          <p:nvPr/>
        </p:nvSpPr>
        <p:spPr bwMode="auto">
          <a:xfrm>
            <a:off x="900113" y="3314700"/>
            <a:ext cx="1955800" cy="27463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610" name="Rectangle 42"/>
          <p:cNvSpPr>
            <a:spLocks noChangeArrowheads="1"/>
          </p:cNvSpPr>
          <p:nvPr/>
        </p:nvSpPr>
        <p:spPr bwMode="auto">
          <a:xfrm>
            <a:off x="7302500" y="3392488"/>
            <a:ext cx="990600" cy="38100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611" name="Rectangle 43"/>
          <p:cNvSpPr>
            <a:spLocks noChangeArrowheads="1"/>
          </p:cNvSpPr>
          <p:nvPr/>
        </p:nvSpPr>
        <p:spPr bwMode="auto">
          <a:xfrm>
            <a:off x="6167438" y="3392488"/>
            <a:ext cx="990600" cy="38100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612" name="Text Box 44"/>
          <p:cNvSpPr txBox="1">
            <a:spLocks noChangeArrowheads="1"/>
          </p:cNvSpPr>
          <p:nvPr/>
        </p:nvSpPr>
        <p:spPr bwMode="auto">
          <a:xfrm>
            <a:off x="7264400" y="3100388"/>
            <a:ext cx="1193800" cy="336550"/>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charset="0"/>
              </a:rPr>
              <a:t>array</a:t>
            </a:r>
          </a:p>
        </p:txBody>
      </p:sp>
      <p:sp>
        <p:nvSpPr>
          <p:cNvPr id="877613" name="Text Box 45"/>
          <p:cNvSpPr txBox="1">
            <a:spLocks noChangeArrowheads="1"/>
          </p:cNvSpPr>
          <p:nvPr/>
        </p:nvSpPr>
        <p:spPr bwMode="auto">
          <a:xfrm>
            <a:off x="6129338" y="3100388"/>
            <a:ext cx="1193800" cy="336550"/>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charset="0"/>
              </a:rPr>
              <a:t>i</a:t>
            </a:r>
          </a:p>
        </p:txBody>
      </p:sp>
      <p:grpSp>
        <p:nvGrpSpPr>
          <p:cNvPr id="5" name="Group 46"/>
          <p:cNvGrpSpPr>
            <a:grpSpLocks/>
          </p:cNvGrpSpPr>
          <p:nvPr/>
        </p:nvGrpSpPr>
        <p:grpSpPr bwMode="auto">
          <a:xfrm>
            <a:off x="596900" y="1600200"/>
            <a:ext cx="8039100" cy="2490788"/>
            <a:chOff x="376" y="1008"/>
            <a:chExt cx="5064" cy="1569"/>
          </a:xfrm>
        </p:grpSpPr>
        <p:sp>
          <p:nvSpPr>
            <p:cNvPr id="877615" name="Rectangle 47"/>
            <p:cNvSpPr>
              <a:spLocks noChangeArrowheads="1"/>
            </p:cNvSpPr>
            <p:nvPr/>
          </p:nvSpPr>
          <p:spPr bwMode="auto">
            <a:xfrm>
              <a:off x="376" y="1008"/>
              <a:ext cx="5060" cy="1569"/>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616" name="Text Box 48"/>
            <p:cNvSpPr txBox="1">
              <a:spLocks noChangeArrowheads="1"/>
            </p:cNvSpPr>
            <p:nvPr/>
          </p:nvSpPr>
          <p:spPr bwMode="auto">
            <a:xfrm>
              <a:off x="424" y="1025"/>
              <a:ext cx="5016" cy="1072"/>
            </a:xfrm>
            <a:prstGeom prst="rect">
              <a:avLst/>
            </a:prstGeom>
            <a:noFill/>
            <a:ln w="9525">
              <a:noFill/>
              <a:miter lim="800000"/>
              <a:headEnd/>
              <a:tailEnd/>
            </a:ln>
            <a:effectLst/>
          </p:spPr>
          <p:txBody>
            <a:bodyPr>
              <a:prstTxWarp prst="textNoShape">
                <a:avLst/>
              </a:prstTxWarp>
              <a:spAutoFit/>
            </a:bodyPr>
            <a:lstStyle/>
            <a:p>
              <a:pPr>
                <a:lnSpc>
                  <a:spcPct val="110000"/>
                </a:lnSpc>
              </a:pPr>
              <a:r>
                <a:rPr sz="1600" noProof="1">
                  <a:solidFill>
                    <a:srgbClr val="000000"/>
                  </a:solidFill>
                  <a:latin typeface="Courier New" charset="0"/>
                </a:rPr>
                <a:t>void</a:t>
              </a:r>
              <a:r>
                <a:rPr sz="1600" noProof="1" smtClean="0">
                  <a:solidFill>
                    <a:srgbClr val="000000"/>
                  </a:solidFill>
                  <a:latin typeface="Courier New" charset="0"/>
                </a:rPr>
                <a:t> </a:t>
              </a:r>
              <a:r>
                <a:rPr lang="en-US" sz="1600" noProof="1" smtClean="0">
                  <a:solidFill>
                    <a:srgbClr val="000000"/>
                  </a:solidFill>
                  <a:latin typeface="Courier New" charset="0"/>
                </a:rPr>
                <a:t>sort(</a:t>
              </a:r>
              <a:r>
                <a:rPr sz="1600" noProof="1" smtClean="0">
                  <a:solidFill>
                    <a:srgbClr val="000000"/>
                  </a:solidFill>
                  <a:latin typeface="Courier New" charset="0"/>
                </a:rPr>
                <a:t>int </a:t>
              </a:r>
              <a:r>
                <a:rPr sz="1600" noProof="1">
                  <a:solidFill>
                    <a:srgbClr val="000000"/>
                  </a:solidFill>
                  <a:latin typeface="Courier New" charset="0"/>
                </a:rPr>
                <a:t>array[], int n) {</a:t>
              </a:r>
            </a:p>
            <a:p>
              <a:pPr>
                <a:lnSpc>
                  <a:spcPct val="110000"/>
                </a:lnSpc>
              </a:pPr>
              <a:r>
                <a:rPr lang="en-US" sz="1600" dirty="0">
                  <a:solidFill>
                    <a:srgbClr val="000000"/>
                  </a:solidFill>
                  <a:latin typeface="Courier New" charset="0"/>
                </a:rPr>
                <a:t>   for (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lh</a:t>
              </a:r>
              <a:r>
                <a:rPr lang="en-US" sz="1600" dirty="0">
                  <a:solidFill>
                    <a:srgbClr val="000000"/>
                  </a:solidFill>
                  <a:latin typeface="Courier New" charset="0"/>
                </a:rPr>
                <a:t> = 0 ; </a:t>
              </a:r>
              <a:r>
                <a:rPr lang="en-US" sz="1600" dirty="0" err="1">
                  <a:solidFill>
                    <a:srgbClr val="000000"/>
                  </a:solidFill>
                  <a:latin typeface="Courier New" charset="0"/>
                </a:rPr>
                <a:t>lh</a:t>
              </a:r>
              <a:r>
                <a:rPr lang="en-US" sz="1600" dirty="0">
                  <a:solidFill>
                    <a:srgbClr val="000000"/>
                  </a:solidFill>
                  <a:latin typeface="Courier New" charset="0"/>
                </a:rPr>
                <a:t> &lt; </a:t>
              </a:r>
              <a:r>
                <a:rPr lang="en-US" sz="1600" dirty="0" err="1">
                  <a:solidFill>
                    <a:srgbClr val="000000"/>
                  </a:solidFill>
                  <a:latin typeface="Courier New" charset="0"/>
                </a:rPr>
                <a:t>n</a:t>
              </a:r>
              <a:r>
                <a:rPr lang="en-US" sz="1600" dirty="0">
                  <a:solidFill>
                    <a:srgbClr val="000000"/>
                  </a:solidFill>
                  <a:latin typeface="Courier New" charset="0"/>
                </a:rPr>
                <a:t> ; </a:t>
              </a:r>
              <a:r>
                <a:rPr lang="en-US" sz="1600" dirty="0" err="1">
                  <a:solidFill>
                    <a:srgbClr val="000000"/>
                  </a:solidFill>
                  <a:latin typeface="Courier New" charset="0"/>
                </a:rPr>
                <a:t>lh</a:t>
              </a:r>
              <a:r>
                <a:rPr lang="en-US" sz="1600" dirty="0">
                  <a:solidFill>
                    <a:srgbClr val="000000"/>
                  </a:solidFill>
                  <a:latin typeface="Courier New" charset="0"/>
                </a:rPr>
                <a:t>++ )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rh</a:t>
              </a: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findSmallest(array</a:t>
              </a:r>
              <a:r>
                <a:rPr lang="en-US" sz="1600" dirty="0">
                  <a:solidFill>
                    <a:srgbClr val="000000"/>
                  </a:solidFill>
                  <a:latin typeface="Courier New" charset="0"/>
                </a:rPr>
                <a:t>, </a:t>
              </a:r>
              <a:r>
                <a:rPr lang="en-US" sz="1600" dirty="0" err="1">
                  <a:solidFill>
                    <a:srgbClr val="000000"/>
                  </a:solidFill>
                  <a:latin typeface="Courier New" charset="0"/>
                </a:rPr>
                <a:t>lh</a:t>
              </a:r>
              <a:r>
                <a:rPr lang="en-US" sz="1600" dirty="0">
                  <a:solidFill>
                    <a:srgbClr val="000000"/>
                  </a:solidFill>
                  <a:latin typeface="Courier New" charset="0"/>
                </a:rPr>
                <a:t>, </a:t>
              </a:r>
              <a:r>
                <a:rPr lang="en-US" sz="1600" dirty="0" err="1">
                  <a:solidFill>
                    <a:srgbClr val="000000"/>
                  </a:solidFill>
                  <a:latin typeface="Courier New" charset="0"/>
                </a:rPr>
                <a:t>n</a:t>
              </a:r>
              <a:r>
                <a:rPr lang="en-US" sz="1600" dirty="0">
                  <a:solidFill>
                    <a:srgbClr val="000000"/>
                  </a:solidFill>
                  <a:latin typeface="Courier New" charset="0"/>
                </a:rPr>
                <a:t> - 1);</a:t>
              </a:r>
            </a:p>
            <a:p>
              <a:pPr>
                <a:lnSpc>
                  <a:spcPct val="110000"/>
                </a:lnSpc>
              </a:pPr>
              <a:r>
                <a:rPr lang="en-US" sz="1600" dirty="0">
                  <a:solidFill>
                    <a:srgbClr val="000000"/>
                  </a:solidFill>
                  <a:latin typeface="Courier New" charset="0"/>
                </a:rPr>
                <a:t>     </a:t>
              </a:r>
              <a:r>
                <a:rPr lang="en-US" sz="1600" dirty="0" smtClean="0">
                  <a:solidFill>
                    <a:srgbClr val="000000"/>
                  </a:solidFill>
                  <a:latin typeface="Courier New" charset="0"/>
                </a:rPr>
                <a:t> </a:t>
              </a:r>
              <a:r>
                <a:rPr lang="en-US" sz="1600" dirty="0" err="1" smtClean="0">
                  <a:solidFill>
                    <a:srgbClr val="000000"/>
                  </a:solidFill>
                  <a:latin typeface="Courier New" charset="0"/>
                </a:rPr>
                <a:t>swap(array</a:t>
              </a:r>
              <a:r>
                <a:rPr lang="en-US" sz="1600" dirty="0" err="1">
                  <a:solidFill>
                    <a:srgbClr val="000000"/>
                  </a:solidFill>
                  <a:latin typeface="Courier New" charset="0"/>
                </a:rPr>
                <a:t>[lh</a:t>
              </a:r>
              <a:r>
                <a:rPr lang="en-US" sz="1600" dirty="0">
                  <a:solidFill>
                    <a:srgbClr val="000000"/>
                  </a:solidFill>
                  <a:latin typeface="Courier New" charset="0"/>
                </a:rPr>
                <a:t>], </a:t>
              </a:r>
              <a:r>
                <a:rPr lang="en-US" sz="1600" dirty="0" err="1">
                  <a:solidFill>
                    <a:srgbClr val="000000"/>
                  </a:solidFill>
                  <a:latin typeface="Courier New" charset="0"/>
                </a:rPr>
                <a:t>array[rh</a:t>
              </a:r>
              <a:r>
                <a:rPr lang="en-US" sz="1600" dirty="0">
                  <a:solidFill>
                    <a:srgbClr val="000000"/>
                  </a:solidFill>
                  <a:latin typeface="Courier New" charset="0"/>
                </a:rPr>
                <a: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a:t>
              </a:r>
            </a:p>
          </p:txBody>
        </p:sp>
        <p:sp>
          <p:nvSpPr>
            <p:cNvPr id="877617" name="Rectangle 49"/>
            <p:cNvSpPr>
              <a:spLocks noChangeArrowheads="1"/>
            </p:cNvSpPr>
            <p:nvPr/>
          </p:nvSpPr>
          <p:spPr bwMode="auto">
            <a:xfrm>
              <a:off x="4696" y="2233"/>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618" name="Text Box 50"/>
            <p:cNvSpPr txBox="1">
              <a:spLocks noChangeArrowheads="1"/>
            </p:cNvSpPr>
            <p:nvPr/>
          </p:nvSpPr>
          <p:spPr bwMode="auto">
            <a:xfrm>
              <a:off x="4672" y="2049"/>
              <a:ext cx="752"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charset="0"/>
                </a:rPr>
                <a:t>n</a:t>
              </a:r>
            </a:p>
          </p:txBody>
        </p:sp>
        <p:grpSp>
          <p:nvGrpSpPr>
            <p:cNvPr id="6" name="Group 51"/>
            <p:cNvGrpSpPr>
              <a:grpSpLocks/>
            </p:cNvGrpSpPr>
            <p:nvPr/>
          </p:nvGrpSpPr>
          <p:grpSpPr bwMode="auto">
            <a:xfrm>
              <a:off x="4797" y="2241"/>
              <a:ext cx="427" cy="231"/>
              <a:chOff x="5088" y="2552"/>
              <a:chExt cx="427" cy="231"/>
            </a:xfrm>
          </p:grpSpPr>
          <p:sp>
            <p:nvSpPr>
              <p:cNvPr id="877620" name="Rectangle 52"/>
              <p:cNvSpPr>
                <a:spLocks noChangeArrowheads="1"/>
              </p:cNvSpPr>
              <p:nvPr/>
            </p:nvSpPr>
            <p:spPr bwMode="auto">
              <a:xfrm>
                <a:off x="5112"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21" name="Rectangle 53"/>
              <p:cNvSpPr>
                <a:spLocks noChangeArrowheads="1"/>
              </p:cNvSpPr>
              <p:nvPr/>
            </p:nvSpPr>
            <p:spPr bwMode="auto">
              <a:xfrm>
                <a:off x="508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10</a:t>
                </a:r>
              </a:p>
            </p:txBody>
          </p:sp>
        </p:grpSp>
        <p:sp>
          <p:nvSpPr>
            <p:cNvPr id="877622" name="Rectangle 54"/>
            <p:cNvSpPr>
              <a:spLocks noChangeArrowheads="1"/>
            </p:cNvSpPr>
            <p:nvPr/>
          </p:nvSpPr>
          <p:spPr bwMode="auto">
            <a:xfrm>
              <a:off x="3981" y="2233"/>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623" name="Text Box 55"/>
            <p:cNvSpPr txBox="1">
              <a:spLocks noChangeArrowheads="1"/>
            </p:cNvSpPr>
            <p:nvPr/>
          </p:nvSpPr>
          <p:spPr bwMode="auto">
            <a:xfrm>
              <a:off x="3957" y="2049"/>
              <a:ext cx="752"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charset="0"/>
                </a:rPr>
                <a:t>array</a:t>
              </a:r>
            </a:p>
          </p:txBody>
        </p:sp>
        <p:sp>
          <p:nvSpPr>
            <p:cNvPr id="877624" name="Rectangle 56"/>
            <p:cNvSpPr>
              <a:spLocks noChangeArrowheads="1"/>
            </p:cNvSpPr>
            <p:nvPr/>
          </p:nvSpPr>
          <p:spPr bwMode="auto">
            <a:xfrm>
              <a:off x="3272" y="2232"/>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625" name="Text Box 57"/>
            <p:cNvSpPr txBox="1">
              <a:spLocks noChangeArrowheads="1"/>
            </p:cNvSpPr>
            <p:nvPr/>
          </p:nvSpPr>
          <p:spPr bwMode="auto">
            <a:xfrm>
              <a:off x="3248" y="2048"/>
              <a:ext cx="752"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charset="0"/>
                </a:rPr>
                <a:t>rh</a:t>
              </a:r>
            </a:p>
          </p:txBody>
        </p:sp>
        <p:sp>
          <p:nvSpPr>
            <p:cNvPr id="877626" name="Rectangle 58"/>
            <p:cNvSpPr>
              <a:spLocks noChangeArrowheads="1"/>
            </p:cNvSpPr>
            <p:nvPr/>
          </p:nvSpPr>
          <p:spPr bwMode="auto">
            <a:xfrm>
              <a:off x="2563" y="2231"/>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627" name="Text Box 59"/>
            <p:cNvSpPr txBox="1">
              <a:spLocks noChangeArrowheads="1"/>
            </p:cNvSpPr>
            <p:nvPr/>
          </p:nvSpPr>
          <p:spPr bwMode="auto">
            <a:xfrm>
              <a:off x="2539" y="2047"/>
              <a:ext cx="752"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charset="0"/>
                </a:rPr>
                <a:t>lh</a:t>
              </a:r>
            </a:p>
          </p:txBody>
        </p:sp>
      </p:grpSp>
      <p:grpSp>
        <p:nvGrpSpPr>
          <p:cNvPr id="7" name="Group 60"/>
          <p:cNvGrpSpPr>
            <a:grpSpLocks/>
          </p:cNvGrpSpPr>
          <p:nvPr/>
        </p:nvGrpSpPr>
        <p:grpSpPr bwMode="auto">
          <a:xfrm>
            <a:off x="1231900" y="3722688"/>
            <a:ext cx="5626100" cy="1670050"/>
            <a:chOff x="776" y="2345"/>
            <a:chExt cx="3544" cy="1052"/>
          </a:xfrm>
        </p:grpSpPr>
        <p:sp>
          <p:nvSpPr>
            <p:cNvPr id="877629" name="Oval 61"/>
            <p:cNvSpPr>
              <a:spLocks noChangeArrowheads="1"/>
            </p:cNvSpPr>
            <p:nvPr/>
          </p:nvSpPr>
          <p:spPr bwMode="auto">
            <a:xfrm>
              <a:off x="4273" y="2345"/>
              <a:ext cx="47" cy="47"/>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cxnSp>
          <p:nvCxnSpPr>
            <p:cNvPr id="877630" name="AutoShape 62"/>
            <p:cNvCxnSpPr>
              <a:cxnSpLocks noChangeShapeType="1"/>
              <a:stCxn id="877629" idx="4"/>
              <a:endCxn id="877592" idx="1"/>
            </p:cNvCxnSpPr>
            <p:nvPr/>
          </p:nvCxnSpPr>
          <p:spPr bwMode="auto">
            <a:xfrm rot="5400000">
              <a:off x="2034" y="1134"/>
              <a:ext cx="1005" cy="3521"/>
            </a:xfrm>
            <a:prstGeom prst="bentConnector4">
              <a:avLst>
                <a:gd name="adj1" fmla="val 54021"/>
                <a:gd name="adj2" fmla="val 104090"/>
              </a:avLst>
            </a:prstGeom>
            <a:noFill/>
            <a:ln w="9525">
              <a:solidFill>
                <a:schemeClr val="tx1"/>
              </a:solidFill>
              <a:miter lim="800000"/>
              <a:headEnd/>
              <a:tailEnd type="triangle" w="med" len="med"/>
            </a:ln>
            <a:effectLst/>
          </p:spPr>
        </p:cxnSp>
      </p:grpSp>
      <p:grpSp>
        <p:nvGrpSpPr>
          <p:cNvPr id="8" name="Group 63"/>
          <p:cNvGrpSpPr>
            <a:grpSpLocks/>
          </p:cNvGrpSpPr>
          <p:nvPr/>
        </p:nvGrpSpPr>
        <p:grpSpPr bwMode="auto">
          <a:xfrm>
            <a:off x="4198938" y="3548063"/>
            <a:ext cx="677862" cy="366712"/>
            <a:chOff x="3368" y="2552"/>
            <a:chExt cx="427" cy="231"/>
          </a:xfrm>
        </p:grpSpPr>
        <p:sp>
          <p:nvSpPr>
            <p:cNvPr id="877632" name="Rectangle 64"/>
            <p:cNvSpPr>
              <a:spLocks noChangeArrowheads="1"/>
            </p:cNvSpPr>
            <p:nvPr/>
          </p:nvSpPr>
          <p:spPr bwMode="auto">
            <a:xfrm>
              <a:off x="3392"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33" name="Rectangle 65"/>
            <p:cNvSpPr>
              <a:spLocks noChangeArrowheads="1"/>
            </p:cNvSpPr>
            <p:nvPr/>
          </p:nvSpPr>
          <p:spPr bwMode="auto">
            <a:xfrm>
              <a:off x="336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0</a:t>
              </a:r>
            </a:p>
          </p:txBody>
        </p:sp>
      </p:grpSp>
      <p:grpSp>
        <p:nvGrpSpPr>
          <p:cNvPr id="9" name="Group 66"/>
          <p:cNvGrpSpPr>
            <a:grpSpLocks/>
          </p:cNvGrpSpPr>
          <p:nvPr/>
        </p:nvGrpSpPr>
        <p:grpSpPr bwMode="auto">
          <a:xfrm>
            <a:off x="4198938" y="3548063"/>
            <a:ext cx="677862" cy="366712"/>
            <a:chOff x="1205" y="2552"/>
            <a:chExt cx="427" cy="231"/>
          </a:xfrm>
        </p:grpSpPr>
        <p:sp>
          <p:nvSpPr>
            <p:cNvPr id="877635" name="Rectangle 67"/>
            <p:cNvSpPr>
              <a:spLocks noChangeArrowheads="1"/>
            </p:cNvSpPr>
            <p:nvPr/>
          </p:nvSpPr>
          <p:spPr bwMode="auto">
            <a:xfrm>
              <a:off x="1229"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36" name="Rectangle 68"/>
            <p:cNvSpPr>
              <a:spLocks noChangeArrowheads="1"/>
            </p:cNvSpPr>
            <p:nvPr/>
          </p:nvSpPr>
          <p:spPr bwMode="auto">
            <a:xfrm>
              <a:off x="1205"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a:t>
              </a:r>
            </a:p>
          </p:txBody>
        </p:sp>
      </p:grpSp>
      <p:grpSp>
        <p:nvGrpSpPr>
          <p:cNvPr id="10" name="Group 69"/>
          <p:cNvGrpSpPr>
            <a:grpSpLocks/>
          </p:cNvGrpSpPr>
          <p:nvPr/>
        </p:nvGrpSpPr>
        <p:grpSpPr bwMode="auto">
          <a:xfrm>
            <a:off x="4198938" y="3548063"/>
            <a:ext cx="677862" cy="366712"/>
            <a:chOff x="1640" y="2552"/>
            <a:chExt cx="427" cy="231"/>
          </a:xfrm>
        </p:grpSpPr>
        <p:sp>
          <p:nvSpPr>
            <p:cNvPr id="877638" name="Rectangle 70"/>
            <p:cNvSpPr>
              <a:spLocks noChangeArrowheads="1"/>
            </p:cNvSpPr>
            <p:nvPr/>
          </p:nvSpPr>
          <p:spPr bwMode="auto">
            <a:xfrm>
              <a:off x="166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39" name="Rectangle 71"/>
            <p:cNvSpPr>
              <a:spLocks noChangeArrowheads="1"/>
            </p:cNvSpPr>
            <p:nvPr/>
          </p:nvSpPr>
          <p:spPr bwMode="auto">
            <a:xfrm>
              <a:off x="164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2</a:t>
              </a:r>
            </a:p>
          </p:txBody>
        </p:sp>
      </p:grpSp>
      <p:grpSp>
        <p:nvGrpSpPr>
          <p:cNvPr id="11" name="Group 72"/>
          <p:cNvGrpSpPr>
            <a:grpSpLocks/>
          </p:cNvGrpSpPr>
          <p:nvPr/>
        </p:nvGrpSpPr>
        <p:grpSpPr bwMode="auto">
          <a:xfrm>
            <a:off x="4198938" y="3548063"/>
            <a:ext cx="677862" cy="366712"/>
            <a:chOff x="2080" y="2552"/>
            <a:chExt cx="427" cy="231"/>
          </a:xfrm>
        </p:grpSpPr>
        <p:sp>
          <p:nvSpPr>
            <p:cNvPr id="877641" name="Rectangle 73"/>
            <p:cNvSpPr>
              <a:spLocks noChangeArrowheads="1"/>
            </p:cNvSpPr>
            <p:nvPr/>
          </p:nvSpPr>
          <p:spPr bwMode="auto">
            <a:xfrm>
              <a:off x="210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42" name="Rectangle 74"/>
            <p:cNvSpPr>
              <a:spLocks noChangeArrowheads="1"/>
            </p:cNvSpPr>
            <p:nvPr/>
          </p:nvSpPr>
          <p:spPr bwMode="auto">
            <a:xfrm>
              <a:off x="208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3</a:t>
              </a:r>
            </a:p>
          </p:txBody>
        </p:sp>
      </p:grpSp>
      <p:grpSp>
        <p:nvGrpSpPr>
          <p:cNvPr id="12" name="Group 75"/>
          <p:cNvGrpSpPr>
            <a:grpSpLocks/>
          </p:cNvGrpSpPr>
          <p:nvPr/>
        </p:nvGrpSpPr>
        <p:grpSpPr bwMode="auto">
          <a:xfrm>
            <a:off x="4198938" y="3548063"/>
            <a:ext cx="677862" cy="366712"/>
            <a:chOff x="2509" y="2552"/>
            <a:chExt cx="427" cy="231"/>
          </a:xfrm>
        </p:grpSpPr>
        <p:sp>
          <p:nvSpPr>
            <p:cNvPr id="877644" name="Rectangle 76"/>
            <p:cNvSpPr>
              <a:spLocks noChangeArrowheads="1"/>
            </p:cNvSpPr>
            <p:nvPr/>
          </p:nvSpPr>
          <p:spPr bwMode="auto">
            <a:xfrm>
              <a:off x="2533"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45" name="Rectangle 77"/>
            <p:cNvSpPr>
              <a:spLocks noChangeArrowheads="1"/>
            </p:cNvSpPr>
            <p:nvPr/>
          </p:nvSpPr>
          <p:spPr bwMode="auto">
            <a:xfrm>
              <a:off x="2509"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4</a:t>
              </a:r>
            </a:p>
          </p:txBody>
        </p:sp>
      </p:grpSp>
      <p:grpSp>
        <p:nvGrpSpPr>
          <p:cNvPr id="13" name="Group 78"/>
          <p:cNvGrpSpPr>
            <a:grpSpLocks/>
          </p:cNvGrpSpPr>
          <p:nvPr/>
        </p:nvGrpSpPr>
        <p:grpSpPr bwMode="auto">
          <a:xfrm>
            <a:off x="4198938" y="3548063"/>
            <a:ext cx="677862" cy="366712"/>
            <a:chOff x="2936" y="2552"/>
            <a:chExt cx="427" cy="231"/>
          </a:xfrm>
        </p:grpSpPr>
        <p:sp>
          <p:nvSpPr>
            <p:cNvPr id="877647" name="Rectangle 79"/>
            <p:cNvSpPr>
              <a:spLocks noChangeArrowheads="1"/>
            </p:cNvSpPr>
            <p:nvPr/>
          </p:nvSpPr>
          <p:spPr bwMode="auto">
            <a:xfrm>
              <a:off x="2960"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48" name="Rectangle 80"/>
            <p:cNvSpPr>
              <a:spLocks noChangeArrowheads="1"/>
            </p:cNvSpPr>
            <p:nvPr/>
          </p:nvSpPr>
          <p:spPr bwMode="auto">
            <a:xfrm>
              <a:off x="2936"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5</a:t>
              </a:r>
            </a:p>
          </p:txBody>
        </p:sp>
      </p:grpSp>
      <p:grpSp>
        <p:nvGrpSpPr>
          <p:cNvPr id="14" name="Group 81"/>
          <p:cNvGrpSpPr>
            <a:grpSpLocks/>
          </p:cNvGrpSpPr>
          <p:nvPr/>
        </p:nvGrpSpPr>
        <p:grpSpPr bwMode="auto">
          <a:xfrm>
            <a:off x="4198938" y="3548063"/>
            <a:ext cx="677862" cy="366712"/>
            <a:chOff x="3368" y="2552"/>
            <a:chExt cx="427" cy="231"/>
          </a:xfrm>
        </p:grpSpPr>
        <p:sp>
          <p:nvSpPr>
            <p:cNvPr id="877650" name="Rectangle 82"/>
            <p:cNvSpPr>
              <a:spLocks noChangeArrowheads="1"/>
            </p:cNvSpPr>
            <p:nvPr/>
          </p:nvSpPr>
          <p:spPr bwMode="auto">
            <a:xfrm>
              <a:off x="3392"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51" name="Rectangle 83"/>
            <p:cNvSpPr>
              <a:spLocks noChangeArrowheads="1"/>
            </p:cNvSpPr>
            <p:nvPr/>
          </p:nvSpPr>
          <p:spPr bwMode="auto">
            <a:xfrm>
              <a:off x="336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6</a:t>
              </a:r>
            </a:p>
          </p:txBody>
        </p:sp>
      </p:grpSp>
      <p:grpSp>
        <p:nvGrpSpPr>
          <p:cNvPr id="15" name="Group 84"/>
          <p:cNvGrpSpPr>
            <a:grpSpLocks/>
          </p:cNvGrpSpPr>
          <p:nvPr/>
        </p:nvGrpSpPr>
        <p:grpSpPr bwMode="auto">
          <a:xfrm>
            <a:off x="4198938" y="3548063"/>
            <a:ext cx="677862" cy="366712"/>
            <a:chOff x="3800" y="2552"/>
            <a:chExt cx="427" cy="231"/>
          </a:xfrm>
        </p:grpSpPr>
        <p:sp>
          <p:nvSpPr>
            <p:cNvPr id="877653" name="Rectangle 85"/>
            <p:cNvSpPr>
              <a:spLocks noChangeArrowheads="1"/>
            </p:cNvSpPr>
            <p:nvPr/>
          </p:nvSpPr>
          <p:spPr bwMode="auto">
            <a:xfrm>
              <a:off x="382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54" name="Rectangle 86"/>
            <p:cNvSpPr>
              <a:spLocks noChangeArrowheads="1"/>
            </p:cNvSpPr>
            <p:nvPr/>
          </p:nvSpPr>
          <p:spPr bwMode="auto">
            <a:xfrm>
              <a:off x="380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7</a:t>
              </a:r>
            </a:p>
          </p:txBody>
        </p:sp>
      </p:grpSp>
      <p:grpSp>
        <p:nvGrpSpPr>
          <p:cNvPr id="16" name="Group 87"/>
          <p:cNvGrpSpPr>
            <a:grpSpLocks/>
          </p:cNvGrpSpPr>
          <p:nvPr/>
        </p:nvGrpSpPr>
        <p:grpSpPr bwMode="auto">
          <a:xfrm>
            <a:off x="4198938" y="3548063"/>
            <a:ext cx="677862" cy="366712"/>
            <a:chOff x="4232" y="2552"/>
            <a:chExt cx="427" cy="231"/>
          </a:xfrm>
        </p:grpSpPr>
        <p:sp>
          <p:nvSpPr>
            <p:cNvPr id="877656" name="Rectangle 88"/>
            <p:cNvSpPr>
              <a:spLocks noChangeArrowheads="1"/>
            </p:cNvSpPr>
            <p:nvPr/>
          </p:nvSpPr>
          <p:spPr bwMode="auto">
            <a:xfrm>
              <a:off x="4256"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57" name="Rectangle 89"/>
            <p:cNvSpPr>
              <a:spLocks noChangeArrowheads="1"/>
            </p:cNvSpPr>
            <p:nvPr/>
          </p:nvSpPr>
          <p:spPr bwMode="auto">
            <a:xfrm>
              <a:off x="4232"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8</a:t>
              </a:r>
            </a:p>
          </p:txBody>
        </p:sp>
      </p:grpSp>
      <p:grpSp>
        <p:nvGrpSpPr>
          <p:cNvPr id="17" name="Group 90"/>
          <p:cNvGrpSpPr>
            <a:grpSpLocks/>
          </p:cNvGrpSpPr>
          <p:nvPr/>
        </p:nvGrpSpPr>
        <p:grpSpPr bwMode="auto">
          <a:xfrm>
            <a:off x="4198938" y="3548063"/>
            <a:ext cx="677862" cy="366712"/>
            <a:chOff x="4664" y="2552"/>
            <a:chExt cx="427" cy="231"/>
          </a:xfrm>
        </p:grpSpPr>
        <p:sp>
          <p:nvSpPr>
            <p:cNvPr id="877659" name="Rectangle 91"/>
            <p:cNvSpPr>
              <a:spLocks noChangeArrowheads="1"/>
            </p:cNvSpPr>
            <p:nvPr/>
          </p:nvSpPr>
          <p:spPr bwMode="auto">
            <a:xfrm>
              <a:off x="4688"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60" name="Rectangle 92"/>
            <p:cNvSpPr>
              <a:spLocks noChangeArrowheads="1"/>
            </p:cNvSpPr>
            <p:nvPr/>
          </p:nvSpPr>
          <p:spPr bwMode="auto">
            <a:xfrm>
              <a:off x="4664"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9</a:t>
              </a:r>
            </a:p>
          </p:txBody>
        </p:sp>
      </p:grpSp>
      <p:grpSp>
        <p:nvGrpSpPr>
          <p:cNvPr id="18" name="Group 93"/>
          <p:cNvGrpSpPr>
            <a:grpSpLocks/>
          </p:cNvGrpSpPr>
          <p:nvPr/>
        </p:nvGrpSpPr>
        <p:grpSpPr bwMode="auto">
          <a:xfrm>
            <a:off x="4198938" y="3548063"/>
            <a:ext cx="677862" cy="366712"/>
            <a:chOff x="5088" y="2552"/>
            <a:chExt cx="427" cy="231"/>
          </a:xfrm>
        </p:grpSpPr>
        <p:sp>
          <p:nvSpPr>
            <p:cNvPr id="877662" name="Rectangle 94"/>
            <p:cNvSpPr>
              <a:spLocks noChangeArrowheads="1"/>
            </p:cNvSpPr>
            <p:nvPr/>
          </p:nvSpPr>
          <p:spPr bwMode="auto">
            <a:xfrm>
              <a:off x="5112"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63" name="Rectangle 95"/>
            <p:cNvSpPr>
              <a:spLocks noChangeArrowheads="1"/>
            </p:cNvSpPr>
            <p:nvPr/>
          </p:nvSpPr>
          <p:spPr bwMode="auto">
            <a:xfrm>
              <a:off x="508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10</a:t>
              </a:r>
            </a:p>
          </p:txBody>
        </p:sp>
      </p:grpSp>
      <p:grpSp>
        <p:nvGrpSpPr>
          <p:cNvPr id="19" name="Group 96"/>
          <p:cNvGrpSpPr>
            <a:grpSpLocks/>
          </p:cNvGrpSpPr>
          <p:nvPr/>
        </p:nvGrpSpPr>
        <p:grpSpPr bwMode="auto">
          <a:xfrm>
            <a:off x="5341938" y="3543300"/>
            <a:ext cx="677862" cy="366713"/>
            <a:chOff x="2080" y="2552"/>
            <a:chExt cx="427" cy="231"/>
          </a:xfrm>
        </p:grpSpPr>
        <p:sp>
          <p:nvSpPr>
            <p:cNvPr id="877665" name="Rectangle 97"/>
            <p:cNvSpPr>
              <a:spLocks noChangeArrowheads="1"/>
            </p:cNvSpPr>
            <p:nvPr/>
          </p:nvSpPr>
          <p:spPr bwMode="auto">
            <a:xfrm>
              <a:off x="210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66" name="Rectangle 98"/>
            <p:cNvSpPr>
              <a:spLocks noChangeArrowheads="1"/>
            </p:cNvSpPr>
            <p:nvPr/>
          </p:nvSpPr>
          <p:spPr bwMode="auto">
            <a:xfrm>
              <a:off x="208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3</a:t>
              </a:r>
            </a:p>
          </p:txBody>
        </p:sp>
      </p:grpSp>
      <p:grpSp>
        <p:nvGrpSpPr>
          <p:cNvPr id="20" name="Group 99"/>
          <p:cNvGrpSpPr>
            <a:grpSpLocks/>
          </p:cNvGrpSpPr>
          <p:nvPr/>
        </p:nvGrpSpPr>
        <p:grpSpPr bwMode="auto">
          <a:xfrm>
            <a:off x="5341938" y="3543300"/>
            <a:ext cx="677862" cy="366713"/>
            <a:chOff x="3368" y="2552"/>
            <a:chExt cx="427" cy="231"/>
          </a:xfrm>
        </p:grpSpPr>
        <p:sp>
          <p:nvSpPr>
            <p:cNvPr id="877668" name="Rectangle 100"/>
            <p:cNvSpPr>
              <a:spLocks noChangeArrowheads="1"/>
            </p:cNvSpPr>
            <p:nvPr/>
          </p:nvSpPr>
          <p:spPr bwMode="auto">
            <a:xfrm>
              <a:off x="3392"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69" name="Rectangle 101"/>
            <p:cNvSpPr>
              <a:spLocks noChangeArrowheads="1"/>
            </p:cNvSpPr>
            <p:nvPr/>
          </p:nvSpPr>
          <p:spPr bwMode="auto">
            <a:xfrm>
              <a:off x="336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6</a:t>
              </a:r>
            </a:p>
          </p:txBody>
        </p:sp>
      </p:grpSp>
      <p:grpSp>
        <p:nvGrpSpPr>
          <p:cNvPr id="21" name="Group 102"/>
          <p:cNvGrpSpPr>
            <a:grpSpLocks/>
          </p:cNvGrpSpPr>
          <p:nvPr/>
        </p:nvGrpSpPr>
        <p:grpSpPr bwMode="auto">
          <a:xfrm>
            <a:off x="5341938" y="3543300"/>
            <a:ext cx="677862" cy="366713"/>
            <a:chOff x="3800" y="2552"/>
            <a:chExt cx="427" cy="231"/>
          </a:xfrm>
        </p:grpSpPr>
        <p:sp>
          <p:nvSpPr>
            <p:cNvPr id="877671" name="Rectangle 103"/>
            <p:cNvSpPr>
              <a:spLocks noChangeArrowheads="1"/>
            </p:cNvSpPr>
            <p:nvPr/>
          </p:nvSpPr>
          <p:spPr bwMode="auto">
            <a:xfrm>
              <a:off x="382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72" name="Rectangle 104"/>
            <p:cNvSpPr>
              <a:spLocks noChangeArrowheads="1"/>
            </p:cNvSpPr>
            <p:nvPr/>
          </p:nvSpPr>
          <p:spPr bwMode="auto">
            <a:xfrm>
              <a:off x="380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7</a:t>
              </a:r>
            </a:p>
          </p:txBody>
        </p:sp>
      </p:grpSp>
      <p:grpSp>
        <p:nvGrpSpPr>
          <p:cNvPr id="22" name="Group 105"/>
          <p:cNvGrpSpPr>
            <a:grpSpLocks/>
          </p:cNvGrpSpPr>
          <p:nvPr/>
        </p:nvGrpSpPr>
        <p:grpSpPr bwMode="auto">
          <a:xfrm>
            <a:off x="5341938" y="3543300"/>
            <a:ext cx="677862" cy="366713"/>
            <a:chOff x="4232" y="2552"/>
            <a:chExt cx="427" cy="231"/>
          </a:xfrm>
        </p:grpSpPr>
        <p:sp>
          <p:nvSpPr>
            <p:cNvPr id="877674" name="Rectangle 106"/>
            <p:cNvSpPr>
              <a:spLocks noChangeArrowheads="1"/>
            </p:cNvSpPr>
            <p:nvPr/>
          </p:nvSpPr>
          <p:spPr bwMode="auto">
            <a:xfrm>
              <a:off x="4256"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75" name="Rectangle 107"/>
            <p:cNvSpPr>
              <a:spLocks noChangeArrowheads="1"/>
            </p:cNvSpPr>
            <p:nvPr/>
          </p:nvSpPr>
          <p:spPr bwMode="auto">
            <a:xfrm>
              <a:off x="4232"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8</a:t>
              </a:r>
            </a:p>
          </p:txBody>
        </p:sp>
      </p:grpSp>
      <p:grpSp>
        <p:nvGrpSpPr>
          <p:cNvPr id="23" name="Group 108"/>
          <p:cNvGrpSpPr>
            <a:grpSpLocks/>
          </p:cNvGrpSpPr>
          <p:nvPr/>
        </p:nvGrpSpPr>
        <p:grpSpPr bwMode="auto">
          <a:xfrm>
            <a:off x="5341938" y="3543300"/>
            <a:ext cx="677862" cy="366713"/>
            <a:chOff x="4664" y="2552"/>
            <a:chExt cx="427" cy="231"/>
          </a:xfrm>
        </p:grpSpPr>
        <p:sp>
          <p:nvSpPr>
            <p:cNvPr id="877677" name="Rectangle 109"/>
            <p:cNvSpPr>
              <a:spLocks noChangeArrowheads="1"/>
            </p:cNvSpPr>
            <p:nvPr/>
          </p:nvSpPr>
          <p:spPr bwMode="auto">
            <a:xfrm>
              <a:off x="4688"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78" name="Rectangle 110"/>
            <p:cNvSpPr>
              <a:spLocks noChangeArrowheads="1"/>
            </p:cNvSpPr>
            <p:nvPr/>
          </p:nvSpPr>
          <p:spPr bwMode="auto">
            <a:xfrm>
              <a:off x="4664"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9</a:t>
              </a:r>
            </a:p>
          </p:txBody>
        </p:sp>
      </p:grpSp>
      <p:sp>
        <p:nvSpPr>
          <p:cNvPr id="877679" name="Rectangle 111"/>
          <p:cNvSpPr>
            <a:spLocks noChangeArrowheads="1"/>
          </p:cNvSpPr>
          <p:nvPr/>
        </p:nvSpPr>
        <p:spPr bwMode="auto">
          <a:xfrm>
            <a:off x="1081088" y="1973868"/>
            <a:ext cx="4529137"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680" name="Rectangle 112"/>
          <p:cNvSpPr>
            <a:spLocks noChangeArrowheads="1"/>
          </p:cNvSpPr>
          <p:nvPr/>
        </p:nvSpPr>
        <p:spPr bwMode="auto">
          <a:xfrm>
            <a:off x="685800" y="3065463"/>
            <a:ext cx="258763"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 presetClass="exit" presetSubtype="0" fill="hold" nodeType="afterEffect">
                                  <p:stCondLst>
                                    <p:cond delay="0"/>
                                  </p:stCondLst>
                                  <p:childTnLst>
                                    <p:set>
                                      <p:cBhvr>
                                        <p:cTn id="11" dur="1" fill="hold">
                                          <p:stCondLst>
                                            <p:cond delay="0"/>
                                          </p:stCondLst>
                                        </p:cTn>
                                        <p:tgtEl>
                                          <p:spTgt spid="4"/>
                                        </p:tgtEl>
                                        <p:attrNameLst>
                                          <p:attrName>style.visibility</p:attrName>
                                        </p:attrNameLst>
                                      </p:cBhvr>
                                      <p:to>
                                        <p:strVal val="hidden"/>
                                      </p:to>
                                    </p:set>
                                  </p:childTnLst>
                                </p:cTn>
                              </p:par>
                              <p:par>
                                <p:cTn id="12" presetID="1" presetClass="entr" presetSubtype="0" fill="hold" nodeType="withEffect">
                                  <p:stCondLst>
                                    <p:cond delay="0"/>
                                  </p:stCondLst>
                                  <p:childTnLst>
                                    <p:set>
                                      <p:cBhvr>
                                        <p:cTn id="13" dur="1" fill="hold">
                                          <p:stCondLst>
                                            <p:cond delay="499"/>
                                          </p:stCondLst>
                                        </p:cTn>
                                        <p:tgtEl>
                                          <p:spTgt spid="7"/>
                                        </p:tgtEl>
                                        <p:attrNameLst>
                                          <p:attrName>style.visibility</p:attrName>
                                        </p:attrNameLst>
                                      </p:cBhvr>
                                      <p:to>
                                        <p:strVal val="visible"/>
                                      </p:to>
                                    </p:set>
                                  </p:childTnLst>
                                </p:cTn>
                              </p:par>
                            </p:childTnLst>
                          </p:cTn>
                        </p:par>
                        <p:par>
                          <p:cTn id="14" fill="hold">
                            <p:stCondLst>
                              <p:cond delay="1000"/>
                            </p:stCondLst>
                            <p:childTnLst>
                              <p:par>
                                <p:cTn id="15" presetID="1" presetClass="entr" presetSubtype="0" fill="hold" grpId="0" nodeType="afterEffect">
                                  <p:stCondLst>
                                    <p:cond delay="0"/>
                                  </p:stCondLst>
                                  <p:childTnLst>
                                    <p:set>
                                      <p:cBhvr>
                                        <p:cTn id="16" dur="1" fill="hold">
                                          <p:stCondLst>
                                            <p:cond delay="499"/>
                                          </p:stCondLst>
                                        </p:cTn>
                                        <p:tgtEl>
                                          <p:spTgt spid="877679"/>
                                        </p:tgtEl>
                                        <p:attrNameLst>
                                          <p:attrName>style.visibility</p:attrName>
                                        </p:attrNameLst>
                                      </p:cBhvr>
                                      <p:to>
                                        <p:strVal val="visible"/>
                                      </p:to>
                                    </p:set>
                                  </p:childTnLst>
                                  <p:subTnLst>
                                    <p:set>
                                      <p:cBhvr override="childStyle">
                                        <p:cTn dur="1" fill="hold" display="0" masterRel="nextClick" afterEffect="1"/>
                                        <p:tgtEl>
                                          <p:spTgt spid="877679"/>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par>
                          <p:cTn id="23" fill="hold">
                            <p:stCondLst>
                              <p:cond delay="0"/>
                            </p:stCondLst>
                            <p:childTnLst>
                              <p:par>
                                <p:cTn id="24" presetID="0" presetClass="path" presetSubtype="0" accel="50000" decel="50000" fill="hold" nodeType="afterEffect">
                                  <p:stCondLst>
                                    <p:cond delay="0"/>
                                  </p:stCondLst>
                                  <p:childTnLst>
                                    <p:animMotion origin="layout" path="M 0.00174 0.00023 C 0.04497 0.01366 0.17501 0.08148 0.26251 0.08148 C 0.35001 0.08148 0.47171 0.01713 0.52674 0.00023 " pathEditMode="relative" rAng="0" ptsTypes="aaa">
                                      <p:cBhvr>
                                        <p:cTn id="25" dur="1000" fill="hold"/>
                                        <p:tgtEl>
                                          <p:spTgt spid="877592"/>
                                        </p:tgtEl>
                                        <p:attrNameLst>
                                          <p:attrName>ppt_x</p:attrName>
                                          <p:attrName>ppt_y</p:attrName>
                                        </p:attrNameLst>
                                      </p:cBhvr>
                                      <p:rCtr x="262" y="41"/>
                                    </p:animMotion>
                                  </p:childTnLst>
                                </p:cTn>
                              </p:par>
                              <p:par>
                                <p:cTn id="26" presetID="0" presetClass="path" presetSubtype="0" accel="50000" decel="50000" fill="hold" nodeType="withEffect">
                                  <p:stCondLst>
                                    <p:cond delay="0"/>
                                  </p:stCondLst>
                                  <p:childTnLst>
                                    <p:animMotion origin="layout" path="M -0.00486 -0.00162 C -0.04739 -0.01458 -0.17586 -0.08009 -0.2625 -0.07963 C -0.34913 -0.07917 -0.47014 -0.01597 -0.52482 0.00069 " pathEditMode="relative" rAng="0" ptsTypes="aaa">
                                      <p:cBhvr>
                                        <p:cTn id="27" dur="1000" fill="hold"/>
                                        <p:tgtEl>
                                          <p:spTgt spid="877599"/>
                                        </p:tgtEl>
                                        <p:attrNameLst>
                                          <p:attrName>ppt_x</p:attrName>
                                          <p:attrName>ppt_y</p:attrName>
                                        </p:attrNameLst>
                                      </p:cBhvr>
                                      <p:rCtr x="-260" y="-38"/>
                                    </p:animMotion>
                                  </p:childTnLst>
                                </p:cTn>
                              </p:par>
                            </p:childTnLst>
                          </p:cTn>
                        </p:par>
                        <p:par>
                          <p:cTn id="28" fill="hold">
                            <p:stCondLst>
                              <p:cond delay="1000"/>
                            </p:stCondLst>
                            <p:childTnLst>
                              <p:par>
                                <p:cTn id="29" presetID="1" presetClass="entr" presetSubtype="0" fill="hold" nodeType="afterEffect">
                                  <p:stCondLst>
                                    <p:cond delay="300"/>
                                  </p:stCondLst>
                                  <p:childTnLst>
                                    <p:set>
                                      <p:cBhvr>
                                        <p:cTn id="30" dur="1" fill="hold">
                                          <p:stCondLst>
                                            <p:cond delay="0"/>
                                          </p:stCondLst>
                                        </p:cTn>
                                        <p:tgtEl>
                                          <p:spTgt spid="9"/>
                                        </p:tgtEl>
                                        <p:attrNameLst>
                                          <p:attrName>style.visibility</p:attrName>
                                        </p:attrNameLst>
                                      </p:cBhvr>
                                      <p:to>
                                        <p:strVal val="visible"/>
                                      </p:to>
                                    </p:set>
                                  </p:childTnLst>
                                </p:cTn>
                              </p:par>
                              <p:par>
                                <p:cTn id="31" presetID="1" presetClass="exit" presetSubtype="0" fill="hold" nodeType="withEffect">
                                  <p:stCondLst>
                                    <p:cond delay="0"/>
                                  </p:stCondLst>
                                  <p:childTnLst>
                                    <p:set>
                                      <p:cBhvr>
                                        <p:cTn id="32" dur="1" fill="hold">
                                          <p:stCondLst>
                                            <p:cond delay="0"/>
                                          </p:stCondLst>
                                        </p:cTn>
                                        <p:tgtEl>
                                          <p:spTgt spid="21"/>
                                        </p:tgtEl>
                                        <p:attrNameLst>
                                          <p:attrName>style.visibility</p:attrName>
                                        </p:attrNameLst>
                                      </p:cBhvr>
                                      <p:to>
                                        <p:strVal val="hidden"/>
                                      </p:to>
                                    </p:set>
                                  </p:childTnLst>
                                </p:cTn>
                              </p:par>
                              <p:par>
                                <p:cTn id="33" presetID="1" presetClass="entr" presetSubtype="0" fill="hold" nodeType="with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par>
                          <p:cTn id="35" fill="hold">
                            <p:stCondLst>
                              <p:cond delay="1300"/>
                            </p:stCondLst>
                            <p:childTnLst>
                              <p:par>
                                <p:cTn id="36" presetID="0" presetClass="path" presetSubtype="0" accel="50000" decel="50000" fill="hold" nodeType="afterEffect">
                                  <p:stCondLst>
                                    <p:cond delay="0"/>
                                  </p:stCondLst>
                                  <p:childTnLst>
                                    <p:animMotion origin="layout" path="M -0.00018 -0.00162 C 0.06284 0.03912 0.12604 0.07963 0.18871 0.07986 C 0.25138 0.08009 0.33715 0.0169 0.37621 0.00023 " pathEditMode="relative" rAng="0" ptsTypes="aaa">
                                      <p:cBhvr>
                                        <p:cTn id="37" dur="1000" fill="hold"/>
                                        <p:tgtEl>
                                          <p:spTgt spid="877593"/>
                                        </p:tgtEl>
                                        <p:attrNameLst>
                                          <p:attrName>ppt_x</p:attrName>
                                          <p:attrName>ppt_y</p:attrName>
                                        </p:attrNameLst>
                                      </p:cBhvr>
                                      <p:rCtr x="188" y="41"/>
                                    </p:animMotion>
                                  </p:childTnLst>
                                </p:cTn>
                              </p:par>
                              <p:par>
                                <p:cTn id="38" presetID="0" presetClass="path" presetSubtype="0" accel="50000" decel="50000" fill="hold" nodeType="withEffect">
                                  <p:stCondLst>
                                    <p:cond delay="0"/>
                                  </p:stCondLst>
                                  <p:childTnLst>
                                    <p:animMotion origin="layout" path="M -2.22222E-6 1.11022E-16 C -0.06146 -0.03981 -0.12239 -0.07986 -0.18472 -0.07963 C -0.24705 -0.0794 -0.33489 -0.01597 -0.3743 0.00069 " pathEditMode="relative" rAng="0" ptsTypes="aaa">
                                      <p:cBhvr>
                                        <p:cTn id="39" dur="1000" fill="hold"/>
                                        <p:tgtEl>
                                          <p:spTgt spid="877598"/>
                                        </p:tgtEl>
                                        <p:attrNameLst>
                                          <p:attrName>ppt_x</p:attrName>
                                          <p:attrName>ppt_y</p:attrName>
                                        </p:attrNameLst>
                                      </p:cBhvr>
                                      <p:rCtr x="-187" y="-40"/>
                                    </p:animMotion>
                                  </p:childTnLst>
                                </p:cTn>
                              </p:par>
                            </p:childTnLst>
                          </p:cTn>
                        </p:par>
                        <p:par>
                          <p:cTn id="40" fill="hold">
                            <p:stCondLst>
                              <p:cond delay="2300"/>
                            </p:stCondLst>
                            <p:childTnLst>
                              <p:par>
                                <p:cTn id="41" presetID="1" presetClass="entr" presetSubtype="0" fill="hold" nodeType="afterEffect">
                                  <p:stCondLst>
                                    <p:cond delay="300"/>
                                  </p:stCondLst>
                                  <p:childTnLst>
                                    <p:set>
                                      <p:cBhvr>
                                        <p:cTn id="42" dur="1" fill="hold">
                                          <p:stCondLst>
                                            <p:cond delay="0"/>
                                          </p:stCondLst>
                                        </p:cTn>
                                        <p:tgtEl>
                                          <p:spTgt spid="10"/>
                                        </p:tgtEl>
                                        <p:attrNameLst>
                                          <p:attrName>style.visibility</p:attrName>
                                        </p:attrNameLst>
                                      </p:cBhvr>
                                      <p:to>
                                        <p:strVal val="visible"/>
                                      </p:to>
                                    </p:set>
                                  </p:childTnLst>
                                </p:cTn>
                              </p:par>
                              <p:par>
                                <p:cTn id="43" presetID="1" presetClass="exit" presetSubtype="0" fill="hold" nodeType="withEffect">
                                  <p:stCondLst>
                                    <p:cond delay="0"/>
                                  </p:stCondLst>
                                  <p:childTnLst>
                                    <p:set>
                                      <p:cBhvr>
                                        <p:cTn id="44" dur="1" fill="hold">
                                          <p:stCondLst>
                                            <p:cond delay="0"/>
                                          </p:stCondLst>
                                        </p:cTn>
                                        <p:tgtEl>
                                          <p:spTgt spid="20"/>
                                        </p:tgtEl>
                                        <p:attrNameLst>
                                          <p:attrName>style.visibility</p:attrName>
                                        </p:attrNameLst>
                                      </p:cBhvr>
                                      <p:to>
                                        <p:strVal val="hidden"/>
                                      </p:to>
                                    </p:set>
                                  </p:childTnLst>
                                </p:cTn>
                              </p:par>
                              <p:par>
                                <p:cTn id="45" presetID="1" presetClass="entr" presetSubtype="0" fill="hold" nodeType="withEffect">
                                  <p:stCondLst>
                                    <p:cond delay="0"/>
                                  </p:stCondLst>
                                  <p:childTnLst>
                                    <p:set>
                                      <p:cBhvr>
                                        <p:cTn id="46" dur="1" fill="hold">
                                          <p:stCondLst>
                                            <p:cond delay="0"/>
                                          </p:stCondLst>
                                        </p:cTn>
                                        <p:tgtEl>
                                          <p:spTgt spid="23"/>
                                        </p:tgtEl>
                                        <p:attrNameLst>
                                          <p:attrName>style.visibility</p:attrName>
                                        </p:attrNameLst>
                                      </p:cBhvr>
                                      <p:to>
                                        <p:strVal val="visible"/>
                                      </p:to>
                                    </p:set>
                                  </p:childTnLst>
                                </p:cTn>
                              </p:par>
                            </p:childTnLst>
                          </p:cTn>
                        </p:par>
                        <p:par>
                          <p:cTn id="47" fill="hold">
                            <p:stCondLst>
                              <p:cond delay="2600"/>
                            </p:stCondLst>
                            <p:childTnLst>
                              <p:par>
                                <p:cTn id="48" presetID="0" presetClass="path" presetSubtype="0" accel="50000" decel="50000" fill="hold" nodeType="afterEffect">
                                  <p:stCondLst>
                                    <p:cond delay="0"/>
                                  </p:stCondLst>
                                  <p:childTnLst>
                                    <p:animMotion origin="layout" path="M -0.00209 0.00023 C 0.04166 0.01366 0.17152 0.08148 0.2592 0.08148 C 0.34687 0.08148 0.46909 0.01713 0.5243 0.00023 " pathEditMode="relative" rAng="0" ptsTypes="aaa">
                                      <p:cBhvr>
                                        <p:cTn id="49" dur="1000" fill="hold"/>
                                        <p:tgtEl>
                                          <p:spTgt spid="877594"/>
                                        </p:tgtEl>
                                        <p:attrNameLst>
                                          <p:attrName>ppt_x</p:attrName>
                                          <p:attrName>ppt_y</p:attrName>
                                        </p:attrNameLst>
                                      </p:cBhvr>
                                      <p:rCtr x="263" y="41"/>
                                    </p:animMotion>
                                  </p:childTnLst>
                                </p:cTn>
                              </p:par>
                              <p:par>
                                <p:cTn id="50" presetID="0" presetClass="path" presetSubtype="0" accel="50000" decel="50000" fill="hold" nodeType="withEffect">
                                  <p:stCondLst>
                                    <p:cond delay="0"/>
                                  </p:stCondLst>
                                  <p:childTnLst>
                                    <p:animMotion origin="layout" path="M -0.00296 -0.00301 C -0.04671 -0.01597 -0.17605 -0.07986 -0.2625 -0.07917 C -0.34896 -0.07847 -0.46737 -0.01597 -0.52136 0.00069 " pathEditMode="relative" rAng="0" ptsTypes="aaa">
                                      <p:cBhvr>
                                        <p:cTn id="51" dur="1000" fill="hold"/>
                                        <p:tgtEl>
                                          <p:spTgt spid="877601"/>
                                        </p:tgtEl>
                                        <p:attrNameLst>
                                          <p:attrName>ppt_x</p:attrName>
                                          <p:attrName>ppt_y</p:attrName>
                                        </p:attrNameLst>
                                      </p:cBhvr>
                                      <p:rCtr x="-259" y="-37"/>
                                    </p:animMotion>
                                  </p:childTnLst>
                                </p:cTn>
                              </p:par>
                            </p:childTnLst>
                          </p:cTn>
                        </p:par>
                        <p:par>
                          <p:cTn id="52" fill="hold">
                            <p:stCondLst>
                              <p:cond delay="3600"/>
                            </p:stCondLst>
                            <p:childTnLst>
                              <p:par>
                                <p:cTn id="53" presetID="1" presetClass="entr" presetSubtype="0" fill="hold" nodeType="afterEffect">
                                  <p:stCondLst>
                                    <p:cond delay="300"/>
                                  </p:stCondLst>
                                  <p:childTnLst>
                                    <p:set>
                                      <p:cBhvr>
                                        <p:cTn id="54" dur="1" fill="hold">
                                          <p:stCondLst>
                                            <p:cond delay="0"/>
                                          </p:stCondLst>
                                        </p:cTn>
                                        <p:tgtEl>
                                          <p:spTgt spid="11"/>
                                        </p:tgtEl>
                                        <p:attrNameLst>
                                          <p:attrName>style.visibility</p:attrName>
                                        </p:attrNameLst>
                                      </p:cBhvr>
                                      <p:to>
                                        <p:strVal val="visible"/>
                                      </p:to>
                                    </p:set>
                                  </p:childTnLst>
                                </p:cTn>
                              </p:par>
                              <p:par>
                                <p:cTn id="55" presetID="1" presetClass="exit" presetSubtype="0" fill="hold" nodeType="withEffect">
                                  <p:stCondLst>
                                    <p:cond delay="0"/>
                                  </p:stCondLst>
                                  <p:childTnLst>
                                    <p:set>
                                      <p:cBhvr>
                                        <p:cTn id="56" dur="1" fill="hold">
                                          <p:stCondLst>
                                            <p:cond delay="0"/>
                                          </p:stCondLst>
                                        </p:cTn>
                                        <p:tgtEl>
                                          <p:spTgt spid="23"/>
                                        </p:tgtEl>
                                        <p:attrNameLst>
                                          <p:attrName>style.visibility</p:attrName>
                                        </p:attrNameLst>
                                      </p:cBhvr>
                                      <p:to>
                                        <p:strVal val="hidden"/>
                                      </p:to>
                                    </p:set>
                                  </p:childTnLst>
                                </p:cTn>
                              </p:par>
                              <p:par>
                                <p:cTn id="57" presetID="1" presetClass="entr" presetSubtype="0" fill="hold" nodeType="withEffect">
                                  <p:stCondLst>
                                    <p:cond delay="0"/>
                                  </p:stCondLst>
                                  <p:childTnLst>
                                    <p:set>
                                      <p:cBhvr>
                                        <p:cTn id="58" dur="1" fill="hold">
                                          <p:stCondLst>
                                            <p:cond delay="0"/>
                                          </p:stCondLst>
                                        </p:cTn>
                                        <p:tgtEl>
                                          <p:spTgt spid="19"/>
                                        </p:tgtEl>
                                        <p:attrNameLst>
                                          <p:attrName>style.visibility</p:attrName>
                                        </p:attrNameLst>
                                      </p:cBhvr>
                                      <p:to>
                                        <p:strVal val="visible"/>
                                      </p:to>
                                    </p:set>
                                  </p:childTnLst>
                                </p:cTn>
                              </p:par>
                            </p:childTnLst>
                          </p:cTn>
                        </p:par>
                        <p:par>
                          <p:cTn id="59" fill="hold">
                            <p:stCondLst>
                              <p:cond delay="3900"/>
                            </p:stCondLst>
                            <p:childTnLst>
                              <p:par>
                                <p:cTn id="60" presetID="1" presetClass="entr" presetSubtype="0" fill="hold" nodeType="afterEffect">
                                  <p:stCondLst>
                                    <p:cond delay="0"/>
                                  </p:stCondLst>
                                  <p:childTnLst>
                                    <p:set>
                                      <p:cBhvr>
                                        <p:cTn id="61" dur="1" fill="hold">
                                          <p:stCondLst>
                                            <p:cond delay="0"/>
                                          </p:stCondLst>
                                        </p:cTn>
                                        <p:tgtEl>
                                          <p:spTgt spid="12"/>
                                        </p:tgtEl>
                                        <p:attrNameLst>
                                          <p:attrName>style.visibility</p:attrName>
                                        </p:attrNameLst>
                                      </p:cBhvr>
                                      <p:to>
                                        <p:strVal val="visible"/>
                                      </p:to>
                                    </p:set>
                                  </p:childTnLst>
                                </p:cTn>
                              </p:par>
                              <p:par>
                                <p:cTn id="62" presetID="1" presetClass="exit" presetSubtype="0" fill="hold" nodeType="withEffect">
                                  <p:stCondLst>
                                    <p:cond delay="0"/>
                                  </p:stCondLst>
                                  <p:childTnLst>
                                    <p:set>
                                      <p:cBhvr>
                                        <p:cTn id="63" dur="1" fill="hold">
                                          <p:stCondLst>
                                            <p:cond delay="0"/>
                                          </p:stCondLst>
                                        </p:cTn>
                                        <p:tgtEl>
                                          <p:spTgt spid="19"/>
                                        </p:tgtEl>
                                        <p:attrNameLst>
                                          <p:attrName>style.visibility</p:attrName>
                                        </p:attrNameLst>
                                      </p:cBhvr>
                                      <p:to>
                                        <p:strVal val="hidden"/>
                                      </p:to>
                                    </p:set>
                                  </p:childTnLst>
                                </p:cTn>
                              </p:par>
                              <p:par>
                                <p:cTn id="64" presetID="1" presetClass="entr" presetSubtype="0" fill="hold" nodeType="withEffect">
                                  <p:stCondLst>
                                    <p:cond delay="0"/>
                                  </p:stCondLst>
                                  <p:childTnLst>
                                    <p:set>
                                      <p:cBhvr>
                                        <p:cTn id="65" dur="1" fill="hold">
                                          <p:stCondLst>
                                            <p:cond delay="0"/>
                                          </p:stCondLst>
                                        </p:cTn>
                                        <p:tgtEl>
                                          <p:spTgt spid="20"/>
                                        </p:tgtEl>
                                        <p:attrNameLst>
                                          <p:attrName>style.visibility</p:attrName>
                                        </p:attrNameLst>
                                      </p:cBhvr>
                                      <p:to>
                                        <p:strVal val="visible"/>
                                      </p:to>
                                    </p:set>
                                  </p:childTnLst>
                                </p:cTn>
                              </p:par>
                            </p:childTnLst>
                          </p:cTn>
                        </p:par>
                        <p:par>
                          <p:cTn id="66" fill="hold">
                            <p:stCondLst>
                              <p:cond delay="3900"/>
                            </p:stCondLst>
                            <p:childTnLst>
                              <p:par>
                                <p:cTn id="67" presetID="0" presetClass="path" presetSubtype="0" accel="50000" decel="50000" fill="hold" nodeType="afterEffect">
                                  <p:stCondLst>
                                    <p:cond delay="0"/>
                                  </p:stCondLst>
                                  <p:childTnLst>
                                    <p:animMotion origin="layout" path="M 3.61111E-6 -2.22222E-6 C 0.02604 0.02685 0.05121 0.05347 0.07639 0.05371 C 0.10156 0.05394 0.13576 0.01273 0.15139 0.00209 " pathEditMode="relative" rAng="0" ptsTypes="aaa">
                                      <p:cBhvr>
                                        <p:cTn id="68" dur="1000" fill="hold"/>
                                        <p:tgtEl>
                                          <p:spTgt spid="877596"/>
                                        </p:tgtEl>
                                        <p:attrNameLst>
                                          <p:attrName>ppt_x</p:attrName>
                                          <p:attrName>ppt_y</p:attrName>
                                        </p:attrNameLst>
                                      </p:cBhvr>
                                      <p:rCtr x="76" y="27"/>
                                    </p:animMotion>
                                  </p:childTnLst>
                                </p:cTn>
                              </p:par>
                              <p:par>
                                <p:cTn id="69" presetID="0" presetClass="path" presetSubtype="0" accel="50000" decel="50000" fill="hold" nodeType="withEffect">
                                  <p:stCondLst>
                                    <p:cond delay="0"/>
                                  </p:stCondLst>
                                  <p:childTnLst>
                                    <p:animMotion origin="layout" path="M 0.37204 0.00023 C 0.35885 -0.0088 0.31892 -0.0537 0.29427 -0.0537 C 0.26961 -0.0537 0.23906 -0.01065 0.22448 0.00069 " pathEditMode="relative" rAng="0" ptsTypes="aaa">
                                      <p:cBhvr>
                                        <p:cTn id="70" dur="1000" fill="hold"/>
                                        <p:tgtEl>
                                          <p:spTgt spid="877593"/>
                                        </p:tgtEl>
                                        <p:attrNameLst>
                                          <p:attrName>ppt_x</p:attrName>
                                          <p:attrName>ppt_y</p:attrName>
                                        </p:attrNameLst>
                                      </p:cBhvr>
                                      <p:rCtr x="-74" y="-27"/>
                                    </p:animMotion>
                                  </p:childTnLst>
                                </p:cTn>
                              </p:par>
                            </p:childTnLst>
                          </p:cTn>
                        </p:par>
                        <p:par>
                          <p:cTn id="71" fill="hold">
                            <p:stCondLst>
                              <p:cond delay="4900"/>
                            </p:stCondLst>
                            <p:childTnLst>
                              <p:par>
                                <p:cTn id="72" presetID="1" presetClass="entr" presetSubtype="0" fill="hold" nodeType="afterEffect">
                                  <p:stCondLst>
                                    <p:cond delay="300"/>
                                  </p:stCondLst>
                                  <p:childTnLst>
                                    <p:set>
                                      <p:cBhvr>
                                        <p:cTn id="73" dur="1" fill="hold">
                                          <p:stCondLst>
                                            <p:cond delay="0"/>
                                          </p:stCondLst>
                                        </p:cTn>
                                        <p:tgtEl>
                                          <p:spTgt spid="13"/>
                                        </p:tgtEl>
                                        <p:attrNameLst>
                                          <p:attrName>style.visibility</p:attrName>
                                        </p:attrNameLst>
                                      </p:cBhvr>
                                      <p:to>
                                        <p:strVal val="visible"/>
                                      </p:to>
                                    </p:set>
                                  </p:childTnLst>
                                </p:cTn>
                              </p:par>
                              <p:par>
                                <p:cTn id="74" presetID="1" presetClass="exit" presetSubtype="0" fill="hold" nodeType="withEffect">
                                  <p:stCondLst>
                                    <p:cond delay="0"/>
                                  </p:stCondLst>
                                  <p:childTnLst>
                                    <p:set>
                                      <p:cBhvr>
                                        <p:cTn id="75" dur="1" fill="hold">
                                          <p:stCondLst>
                                            <p:cond delay="0"/>
                                          </p:stCondLst>
                                        </p:cTn>
                                        <p:tgtEl>
                                          <p:spTgt spid="20"/>
                                        </p:tgtEl>
                                        <p:attrNameLst>
                                          <p:attrName>style.visibility</p:attrName>
                                        </p:attrNameLst>
                                      </p:cBhvr>
                                      <p:to>
                                        <p:strVal val="hidden"/>
                                      </p:to>
                                    </p:set>
                                  </p:childTnLst>
                                </p:cTn>
                              </p:par>
                              <p:par>
                                <p:cTn id="76" presetID="1" presetClass="entr" presetSubtype="0" fill="hold" nodeType="withEffect">
                                  <p:stCondLst>
                                    <p:cond delay="0"/>
                                  </p:stCondLst>
                                  <p:childTnLst>
                                    <p:set>
                                      <p:cBhvr>
                                        <p:cTn id="77" dur="1" fill="hold">
                                          <p:stCondLst>
                                            <p:cond delay="0"/>
                                          </p:stCondLst>
                                        </p:cTn>
                                        <p:tgtEl>
                                          <p:spTgt spid="22"/>
                                        </p:tgtEl>
                                        <p:attrNameLst>
                                          <p:attrName>style.visibility</p:attrName>
                                        </p:attrNameLst>
                                      </p:cBhvr>
                                      <p:to>
                                        <p:strVal val="visible"/>
                                      </p:to>
                                    </p:set>
                                  </p:childTnLst>
                                </p:cTn>
                              </p:par>
                            </p:childTnLst>
                          </p:cTn>
                        </p:par>
                        <p:par>
                          <p:cTn id="78" fill="hold">
                            <p:stCondLst>
                              <p:cond delay="5200"/>
                            </p:stCondLst>
                            <p:childTnLst>
                              <p:par>
                                <p:cTn id="79" presetID="0" presetClass="path" presetSubtype="0" accel="50000" decel="50000" fill="hold" nodeType="afterEffect">
                                  <p:stCondLst>
                                    <p:cond delay="0"/>
                                  </p:stCondLst>
                                  <p:childTnLst>
                                    <p:animMotion origin="layout" path="M -0.00226 -0.00162 C 0.01667 0.00787 0.07483 0.05556 0.11302 0.05579 C 0.15122 0.05602 0.20313 0.01181 0.22691 0.00023 " pathEditMode="relative" rAng="0" ptsTypes="aaa">
                                      <p:cBhvr>
                                        <p:cTn id="80" dur="1000" fill="hold"/>
                                        <p:tgtEl>
                                          <p:spTgt spid="877597"/>
                                        </p:tgtEl>
                                        <p:attrNameLst>
                                          <p:attrName>ppt_x</p:attrName>
                                          <p:attrName>ppt_y</p:attrName>
                                        </p:attrNameLst>
                                      </p:cBhvr>
                                      <p:rCtr x="115" y="29"/>
                                    </p:animMotion>
                                  </p:childTnLst>
                                </p:cTn>
                              </p:par>
                              <p:par>
                                <p:cTn id="81" presetID="0" presetClass="path" presetSubtype="0" accel="50000" decel="50000" fill="hold" nodeType="withEffect">
                                  <p:stCondLst>
                                    <p:cond delay="0"/>
                                  </p:stCondLst>
                                  <p:childTnLst>
                                    <p:animMotion origin="layout" path="M -0.00243 0.00023 C -0.0217 -0.01157 -0.07812 -0.07037 -0.11528 -0.07037 C -0.15244 -0.07037 -0.20209 -0.01412 -0.225 0.00069 " pathEditMode="relative" rAng="0" ptsTypes="aaa">
                                      <p:cBhvr>
                                        <p:cTn id="82" dur="1000" fill="hold"/>
                                        <p:tgtEl>
                                          <p:spTgt spid="877600"/>
                                        </p:tgtEl>
                                        <p:attrNameLst>
                                          <p:attrName>ppt_x</p:attrName>
                                          <p:attrName>ppt_y</p:attrName>
                                        </p:attrNameLst>
                                      </p:cBhvr>
                                      <p:rCtr x="-111" y="-35"/>
                                    </p:animMotion>
                                  </p:childTnLst>
                                </p:cTn>
                              </p:par>
                            </p:childTnLst>
                          </p:cTn>
                        </p:par>
                        <p:par>
                          <p:cTn id="83" fill="hold">
                            <p:stCondLst>
                              <p:cond delay="6200"/>
                            </p:stCondLst>
                            <p:childTnLst>
                              <p:par>
                                <p:cTn id="84" presetID="1" presetClass="entr" presetSubtype="0" fill="hold" nodeType="afterEffect">
                                  <p:stCondLst>
                                    <p:cond delay="300"/>
                                  </p:stCondLst>
                                  <p:childTnLst>
                                    <p:set>
                                      <p:cBhvr>
                                        <p:cTn id="85" dur="1" fill="hold">
                                          <p:stCondLst>
                                            <p:cond delay="0"/>
                                          </p:stCondLst>
                                        </p:cTn>
                                        <p:tgtEl>
                                          <p:spTgt spid="14"/>
                                        </p:tgtEl>
                                        <p:attrNameLst>
                                          <p:attrName>style.visibility</p:attrName>
                                        </p:attrNameLst>
                                      </p:cBhvr>
                                      <p:to>
                                        <p:strVal val="visible"/>
                                      </p:to>
                                    </p:set>
                                  </p:childTnLst>
                                </p:cTn>
                              </p:par>
                              <p:par>
                                <p:cTn id="86" presetID="1" presetClass="exit" presetSubtype="0" fill="hold" nodeType="withEffect">
                                  <p:stCondLst>
                                    <p:cond delay="0"/>
                                  </p:stCondLst>
                                  <p:childTnLst>
                                    <p:set>
                                      <p:cBhvr>
                                        <p:cTn id="87" dur="1" fill="hold">
                                          <p:stCondLst>
                                            <p:cond delay="0"/>
                                          </p:stCondLst>
                                        </p:cTn>
                                        <p:tgtEl>
                                          <p:spTgt spid="22"/>
                                        </p:tgtEl>
                                        <p:attrNameLst>
                                          <p:attrName>style.visibility</p:attrName>
                                        </p:attrNameLst>
                                      </p:cBhvr>
                                      <p:to>
                                        <p:strVal val="hidden"/>
                                      </p:to>
                                    </p:set>
                                  </p:childTnLst>
                                </p:cTn>
                              </p:par>
                              <p:par>
                                <p:cTn id="88" presetID="1" presetClass="entr" presetSubtype="0" fill="hold" nodeType="withEffect">
                                  <p:stCondLst>
                                    <p:cond delay="0"/>
                                  </p:stCondLst>
                                  <p:childTnLst>
                                    <p:set>
                                      <p:cBhvr>
                                        <p:cTn id="89" dur="1" fill="hold">
                                          <p:stCondLst>
                                            <p:cond delay="0"/>
                                          </p:stCondLst>
                                        </p:cTn>
                                        <p:tgtEl>
                                          <p:spTgt spid="21"/>
                                        </p:tgtEl>
                                        <p:attrNameLst>
                                          <p:attrName>style.visibility</p:attrName>
                                        </p:attrNameLst>
                                      </p:cBhvr>
                                      <p:to>
                                        <p:strVal val="visible"/>
                                      </p:to>
                                    </p:set>
                                  </p:childTnLst>
                                </p:cTn>
                              </p:par>
                            </p:childTnLst>
                          </p:cTn>
                        </p:par>
                        <p:par>
                          <p:cTn id="90" fill="hold">
                            <p:stCondLst>
                              <p:cond delay="6500"/>
                            </p:stCondLst>
                            <p:childTnLst>
                              <p:par>
                                <p:cTn id="91" presetID="0" presetClass="path" presetSubtype="0" accel="50000" decel="50000" fill="hold" nodeType="afterEffect">
                                  <p:stCondLst>
                                    <p:cond delay="0"/>
                                  </p:stCondLst>
                                  <p:childTnLst>
                                    <p:animMotion origin="layout" path="M 0.14687 0.00023 C 0.15295 0.00486 0.17187 0.02847 0.18437 0.02847 C 0.19687 0.02847 0.21406 0.00602 0.22187 0.00023 " pathEditMode="relative" rAng="0" ptsTypes="aaa">
                                      <p:cBhvr>
                                        <p:cTn id="92" dur="1000" fill="hold"/>
                                        <p:tgtEl>
                                          <p:spTgt spid="877596"/>
                                        </p:tgtEl>
                                        <p:attrNameLst>
                                          <p:attrName>ppt_x</p:attrName>
                                          <p:attrName>ppt_y</p:attrName>
                                        </p:attrNameLst>
                                      </p:cBhvr>
                                      <p:rCtr x="38" y="14"/>
                                    </p:animMotion>
                                  </p:childTnLst>
                                </p:cTn>
                              </p:par>
                              <p:par>
                                <p:cTn id="93" presetID="0" presetClass="path" presetSubtype="0" accel="50000" decel="50000" fill="hold" nodeType="withEffect">
                                  <p:stCondLst>
                                    <p:cond delay="0"/>
                                  </p:stCondLst>
                                  <p:childTnLst>
                                    <p:animMotion origin="layout" path="M 0.52257 1.11022E-16 C 0.51632 -0.00694 0.4974 -0.04236 0.48507 -0.04236 C 0.47275 -0.04236 0.45643 -0.00856 0.44896 0.00023 " pathEditMode="relative" rAng="0" ptsTypes="aaa">
                                      <p:cBhvr>
                                        <p:cTn id="94" dur="1000" fill="hold"/>
                                        <p:tgtEl>
                                          <p:spTgt spid="877592"/>
                                        </p:tgtEl>
                                        <p:attrNameLst>
                                          <p:attrName>ppt_x</p:attrName>
                                          <p:attrName>ppt_y</p:attrName>
                                        </p:attrNameLst>
                                      </p:cBhvr>
                                      <p:rCtr x="-37" y="-21"/>
                                    </p:animMotion>
                                  </p:childTnLst>
                                </p:cTn>
                              </p:par>
                            </p:childTnLst>
                          </p:cTn>
                        </p:par>
                        <p:par>
                          <p:cTn id="95" fill="hold">
                            <p:stCondLst>
                              <p:cond delay="7500"/>
                            </p:stCondLst>
                            <p:childTnLst>
                              <p:par>
                                <p:cTn id="96" presetID="1" presetClass="entr" presetSubtype="0" fill="hold" nodeType="afterEffect">
                                  <p:stCondLst>
                                    <p:cond delay="300"/>
                                  </p:stCondLst>
                                  <p:childTnLst>
                                    <p:set>
                                      <p:cBhvr>
                                        <p:cTn id="97" dur="1" fill="hold">
                                          <p:stCondLst>
                                            <p:cond delay="0"/>
                                          </p:stCondLst>
                                        </p:cTn>
                                        <p:tgtEl>
                                          <p:spTgt spid="15"/>
                                        </p:tgtEl>
                                        <p:attrNameLst>
                                          <p:attrName>style.visibility</p:attrName>
                                        </p:attrNameLst>
                                      </p:cBhvr>
                                      <p:to>
                                        <p:strVal val="visible"/>
                                      </p:to>
                                    </p:set>
                                  </p:childTnLst>
                                </p:cTn>
                              </p:par>
                              <p:par>
                                <p:cTn id="98" presetID="1" presetClass="exit" presetSubtype="0" fill="hold" nodeType="withEffect">
                                  <p:stCondLst>
                                    <p:cond delay="0"/>
                                  </p:stCondLst>
                                  <p:childTnLst>
                                    <p:set>
                                      <p:cBhvr>
                                        <p:cTn id="99" dur="1" fill="hold">
                                          <p:stCondLst>
                                            <p:cond delay="0"/>
                                          </p:stCondLst>
                                        </p:cTn>
                                        <p:tgtEl>
                                          <p:spTgt spid="21"/>
                                        </p:tgtEl>
                                        <p:attrNameLst>
                                          <p:attrName>style.visibility</p:attrName>
                                        </p:attrNameLst>
                                      </p:cBhvr>
                                      <p:to>
                                        <p:strVal val="hidden"/>
                                      </p:to>
                                    </p:set>
                                  </p:childTnLst>
                                </p:cTn>
                              </p:par>
                              <p:par>
                                <p:cTn id="100" presetID="1" presetClass="entr" presetSubtype="0" fill="hold" nodeType="withEffect">
                                  <p:stCondLst>
                                    <p:cond delay="0"/>
                                  </p:stCondLst>
                                  <p:childTnLst>
                                    <p:set>
                                      <p:cBhvr>
                                        <p:cTn id="101" dur="1" fill="hold">
                                          <p:stCondLst>
                                            <p:cond delay="0"/>
                                          </p:stCondLst>
                                        </p:cTn>
                                        <p:tgtEl>
                                          <p:spTgt spid="22"/>
                                        </p:tgtEl>
                                        <p:attrNameLst>
                                          <p:attrName>style.visibility</p:attrName>
                                        </p:attrNameLst>
                                      </p:cBhvr>
                                      <p:to>
                                        <p:strVal val="visible"/>
                                      </p:to>
                                    </p:set>
                                  </p:childTnLst>
                                </p:cTn>
                              </p:par>
                            </p:childTnLst>
                          </p:cTn>
                        </p:par>
                        <p:par>
                          <p:cTn id="102" fill="hold">
                            <p:stCondLst>
                              <p:cond delay="7800"/>
                            </p:stCondLst>
                            <p:childTnLst>
                              <p:par>
                                <p:cTn id="103" presetID="0" presetClass="path" presetSubtype="0" accel="50000" decel="50000" fill="hold" nodeType="afterEffect">
                                  <p:stCondLst>
                                    <p:cond delay="0"/>
                                  </p:stCondLst>
                                  <p:childTnLst>
                                    <p:animMotion origin="layout" path="M 0.22187 -0.00162 C 0.22865 0.00509 0.24878 0.03866 0.26146 0.03889 C 0.27413 0.03912 0.29062 0.00833 0.29826 0.00023 " pathEditMode="relative" rAng="0" ptsTypes="aaa">
                                      <p:cBhvr>
                                        <p:cTn id="104" dur="1000" fill="hold"/>
                                        <p:tgtEl>
                                          <p:spTgt spid="877596"/>
                                        </p:tgtEl>
                                        <p:attrNameLst>
                                          <p:attrName>ppt_x</p:attrName>
                                          <p:attrName>ppt_y</p:attrName>
                                        </p:attrNameLst>
                                      </p:cBhvr>
                                      <p:rCtr x="38" y="20"/>
                                    </p:animMotion>
                                  </p:childTnLst>
                                </p:cTn>
                              </p:par>
                              <p:par>
                                <p:cTn id="105" presetID="0" presetClass="path" presetSubtype="0" accel="50000" decel="50000" fill="hold" nodeType="withEffect">
                                  <p:stCondLst>
                                    <p:cond delay="0"/>
                                  </p:stCondLst>
                                  <p:childTnLst>
                                    <p:animMotion origin="layout" path="M 0.22274 0.00023 C 0.21702 -0.00556 0.2007 -0.03704 0.1882 -0.03704 C 0.1757 -0.03704 0.15643 -0.00718 0.14809 0.00069 " pathEditMode="relative" rAng="0" ptsTypes="aaa">
                                      <p:cBhvr>
                                        <p:cTn id="106" dur="1000" fill="hold"/>
                                        <p:tgtEl>
                                          <p:spTgt spid="877597"/>
                                        </p:tgtEl>
                                        <p:attrNameLst>
                                          <p:attrName>ppt_x</p:attrName>
                                          <p:attrName>ppt_y</p:attrName>
                                        </p:attrNameLst>
                                      </p:cBhvr>
                                      <p:rCtr x="-37" y="-19"/>
                                    </p:animMotion>
                                  </p:childTnLst>
                                </p:cTn>
                              </p:par>
                            </p:childTnLst>
                          </p:cTn>
                        </p:par>
                        <p:par>
                          <p:cTn id="107" fill="hold">
                            <p:stCondLst>
                              <p:cond delay="8800"/>
                            </p:stCondLst>
                            <p:childTnLst>
                              <p:par>
                                <p:cTn id="108" presetID="1" presetClass="entr" presetSubtype="0" fill="hold" nodeType="afterEffect">
                                  <p:stCondLst>
                                    <p:cond delay="300"/>
                                  </p:stCondLst>
                                  <p:childTnLst>
                                    <p:set>
                                      <p:cBhvr>
                                        <p:cTn id="109" dur="1" fill="hold">
                                          <p:stCondLst>
                                            <p:cond delay="0"/>
                                          </p:stCondLst>
                                        </p:cTn>
                                        <p:tgtEl>
                                          <p:spTgt spid="16"/>
                                        </p:tgtEl>
                                        <p:attrNameLst>
                                          <p:attrName>style.visibility</p:attrName>
                                        </p:attrNameLst>
                                      </p:cBhvr>
                                      <p:to>
                                        <p:strVal val="visible"/>
                                      </p:to>
                                    </p:set>
                                  </p:childTnLst>
                                </p:cTn>
                              </p:par>
                              <p:par>
                                <p:cTn id="110" presetID="1" presetClass="exit" presetSubtype="0" fill="hold" nodeType="withEffect">
                                  <p:stCondLst>
                                    <p:cond delay="0"/>
                                  </p:stCondLst>
                                  <p:childTnLst>
                                    <p:set>
                                      <p:cBhvr>
                                        <p:cTn id="111" dur="1" fill="hold">
                                          <p:stCondLst>
                                            <p:cond delay="0"/>
                                          </p:stCondLst>
                                        </p:cTn>
                                        <p:tgtEl>
                                          <p:spTgt spid="22"/>
                                        </p:tgtEl>
                                        <p:attrNameLst>
                                          <p:attrName>style.visibility</p:attrName>
                                        </p:attrNameLst>
                                      </p:cBhvr>
                                      <p:to>
                                        <p:strVal val="hidden"/>
                                      </p:to>
                                    </p:set>
                                  </p:childTnLst>
                                </p:cTn>
                              </p:par>
                              <p:par>
                                <p:cTn id="112" presetID="1" presetClass="entr" presetSubtype="0" fill="hold" nodeType="withEffect">
                                  <p:stCondLst>
                                    <p:cond delay="0"/>
                                  </p:stCondLst>
                                  <p:childTnLst>
                                    <p:set>
                                      <p:cBhvr>
                                        <p:cTn id="113" dur="1" fill="hold">
                                          <p:stCondLst>
                                            <p:cond delay="0"/>
                                          </p:stCondLst>
                                        </p:cTn>
                                        <p:tgtEl>
                                          <p:spTgt spid="23"/>
                                        </p:tgtEl>
                                        <p:attrNameLst>
                                          <p:attrName>style.visibility</p:attrName>
                                        </p:attrNameLst>
                                      </p:cBhvr>
                                      <p:to>
                                        <p:strVal val="visible"/>
                                      </p:to>
                                    </p:set>
                                  </p:childTnLst>
                                </p:cTn>
                              </p:par>
                            </p:childTnLst>
                          </p:cTn>
                        </p:par>
                        <p:par>
                          <p:cTn id="114" fill="hold">
                            <p:stCondLst>
                              <p:cond delay="9100"/>
                            </p:stCondLst>
                            <p:childTnLst>
                              <p:par>
                                <p:cTn id="115" presetID="0" presetClass="path" presetSubtype="0" accel="50000" decel="50000" fill="hold" nodeType="afterEffect">
                                  <p:stCondLst>
                                    <p:cond delay="0"/>
                                  </p:stCondLst>
                                  <p:childTnLst>
                                    <p:animMotion origin="layout" path="M 0.29549 0.00023 C 0.30208 0.00625 0.32378 0.03704 0.33681 0.03704 C 0.34983 0.03704 0.36562 0.00787 0.37326 0.00023 " pathEditMode="relative" rAng="0" ptsTypes="aaa">
                                      <p:cBhvr>
                                        <p:cTn id="116" dur="1000" fill="hold"/>
                                        <p:tgtEl>
                                          <p:spTgt spid="877596"/>
                                        </p:tgtEl>
                                        <p:attrNameLst>
                                          <p:attrName>ppt_x</p:attrName>
                                          <p:attrName>ppt_y</p:attrName>
                                        </p:attrNameLst>
                                      </p:cBhvr>
                                      <p:rCtr x="39" y="18"/>
                                    </p:animMotion>
                                  </p:childTnLst>
                                </p:cTn>
                              </p:par>
                              <p:par>
                                <p:cTn id="117" presetID="0" presetClass="path" presetSubtype="0" accel="50000" decel="50000" fill="hold" nodeType="withEffect">
                                  <p:stCondLst>
                                    <p:cond delay="0"/>
                                  </p:stCondLst>
                                  <p:childTnLst>
                                    <p:animMotion origin="layout" path="M 0.52152 0.00023 C 0.5158 -0.00648 0.49878 -0.03866 0.4868 -0.03866 C 0.47482 -0.03866 0.45764 -0.00741 0.45 0.00069 " pathEditMode="relative" rAng="0" ptsTypes="aaa">
                                      <p:cBhvr>
                                        <p:cTn id="118" dur="1000" fill="hold"/>
                                        <p:tgtEl>
                                          <p:spTgt spid="877594"/>
                                        </p:tgtEl>
                                        <p:attrNameLst>
                                          <p:attrName>ppt_x</p:attrName>
                                          <p:attrName>ppt_y</p:attrName>
                                        </p:attrNameLst>
                                      </p:cBhvr>
                                      <p:rCtr x="-36" y="-19"/>
                                    </p:animMotion>
                                  </p:childTnLst>
                                </p:cTn>
                              </p:par>
                            </p:childTnLst>
                          </p:cTn>
                        </p:par>
                        <p:par>
                          <p:cTn id="119" fill="hold">
                            <p:stCondLst>
                              <p:cond delay="10100"/>
                            </p:stCondLst>
                            <p:childTnLst>
                              <p:par>
                                <p:cTn id="120" presetID="1" presetClass="entr" presetSubtype="0" fill="hold" nodeType="afterEffect">
                                  <p:stCondLst>
                                    <p:cond delay="300"/>
                                  </p:stCondLst>
                                  <p:childTnLst>
                                    <p:set>
                                      <p:cBhvr>
                                        <p:cTn id="121" dur="1" fill="hold">
                                          <p:stCondLst>
                                            <p:cond delay="0"/>
                                          </p:stCondLst>
                                        </p:cTn>
                                        <p:tgtEl>
                                          <p:spTgt spid="17"/>
                                        </p:tgtEl>
                                        <p:attrNameLst>
                                          <p:attrName>style.visibility</p:attrName>
                                        </p:attrNameLst>
                                      </p:cBhvr>
                                      <p:to>
                                        <p:strVal val="visible"/>
                                      </p:to>
                                    </p:set>
                                  </p:childTnLst>
                                </p:cTn>
                              </p:par>
                            </p:childTnLst>
                          </p:cTn>
                        </p:par>
                        <p:par>
                          <p:cTn id="122" fill="hold">
                            <p:stCondLst>
                              <p:cond delay="10400"/>
                            </p:stCondLst>
                            <p:childTnLst>
                              <p:par>
                                <p:cTn id="123" presetID="1" presetClass="entr" presetSubtype="0" fill="hold" nodeType="afterEffect">
                                  <p:stCondLst>
                                    <p:cond delay="0"/>
                                  </p:stCondLst>
                                  <p:childTnLst>
                                    <p:set>
                                      <p:cBhvr>
                                        <p:cTn id="124" dur="1" fill="hold">
                                          <p:stCondLst>
                                            <p:cond delay="0"/>
                                          </p:stCondLst>
                                        </p:cTn>
                                        <p:tgtEl>
                                          <p:spTgt spid="18"/>
                                        </p:tgtEl>
                                        <p:attrNameLst>
                                          <p:attrName>style.visibility</p:attrName>
                                        </p:attrNameLst>
                                      </p:cBhvr>
                                      <p:to>
                                        <p:strVal val="visible"/>
                                      </p:to>
                                    </p:set>
                                  </p:childTnLst>
                                </p:cTn>
                              </p:par>
                            </p:childTnLst>
                          </p:cTn>
                        </p:par>
                        <p:par>
                          <p:cTn id="125" fill="hold">
                            <p:stCondLst>
                              <p:cond delay="10400"/>
                            </p:stCondLst>
                            <p:childTnLst>
                              <p:par>
                                <p:cTn id="126" presetID="1" presetClass="entr" presetSubtype="0" fill="hold" grpId="0" nodeType="afterEffect">
                                  <p:stCondLst>
                                    <p:cond delay="0"/>
                                  </p:stCondLst>
                                  <p:childTnLst>
                                    <p:set>
                                      <p:cBhvr>
                                        <p:cTn id="127" dur="1" fill="hold">
                                          <p:stCondLst>
                                            <p:cond delay="499"/>
                                          </p:stCondLst>
                                        </p:cTn>
                                        <p:tgtEl>
                                          <p:spTgt spid="877680"/>
                                        </p:tgtEl>
                                        <p:attrNameLst>
                                          <p:attrName>style.visibility</p:attrName>
                                        </p:attrNameLst>
                                      </p:cBhvr>
                                      <p:to>
                                        <p:strVal val="visible"/>
                                      </p:to>
                                    </p:set>
                                  </p:childTnLst>
                                  <p:subTnLst>
                                    <p:set>
                                      <p:cBhvr override="childStyle">
                                        <p:cTn dur="1" fill="hold" display="0" masterRel="nextClick" afterEffect="1"/>
                                        <p:tgtEl>
                                          <p:spTgt spid="877680"/>
                                        </p:tgtEl>
                                        <p:attrNameLst>
                                          <p:attrName>style.visibility</p:attrName>
                                        </p:attrNameLst>
                                      </p:cBhvr>
                                      <p:to>
                                        <p:strVal val="hidden"/>
                                      </p:to>
                                    </p:set>
                                  </p:subTnLst>
                                </p:cTn>
                              </p:par>
                            </p:childTnLst>
                          </p:cTn>
                        </p:par>
                      </p:childTnLst>
                    </p:cTn>
                  </p:par>
                  <p:par>
                    <p:cTn id="128" fill="hold">
                      <p:stCondLst>
                        <p:cond delay="indefinite"/>
                      </p:stCondLst>
                      <p:childTnLst>
                        <p:par>
                          <p:cTn id="129" fill="hold">
                            <p:stCondLst>
                              <p:cond delay="0"/>
                            </p:stCondLst>
                            <p:childTnLst>
                              <p:par>
                                <p:cTn id="130" presetID="1" presetClass="exit" presetSubtype="0" fill="hold" nodeType="clickEffect">
                                  <p:stCondLst>
                                    <p:cond delay="0"/>
                                  </p:stCondLst>
                                  <p:childTnLst>
                                    <p:set>
                                      <p:cBhvr>
                                        <p:cTn id="131" dur="1" fill="hold">
                                          <p:stCondLst>
                                            <p:cond delay="0"/>
                                          </p:stCondLst>
                                        </p:cTn>
                                        <p:tgtEl>
                                          <p:spTgt spid="8"/>
                                        </p:tgtEl>
                                        <p:attrNameLst>
                                          <p:attrName>style.visibility</p:attrName>
                                        </p:attrNameLst>
                                      </p:cBhvr>
                                      <p:to>
                                        <p:strVal val="hidden"/>
                                      </p:to>
                                    </p:set>
                                  </p:childTnLst>
                                </p:cTn>
                              </p:par>
                            </p:childTnLst>
                          </p:cTn>
                        </p:par>
                        <p:par>
                          <p:cTn id="132" fill="hold">
                            <p:stCondLst>
                              <p:cond delay="0"/>
                            </p:stCondLst>
                            <p:childTnLst>
                              <p:par>
                                <p:cTn id="133" presetID="1" presetClass="exit" presetSubtype="0" fill="hold" grpId="0" nodeType="afterEffect">
                                  <p:stCondLst>
                                    <p:cond delay="0"/>
                                  </p:stCondLst>
                                  <p:childTnLst>
                                    <p:set>
                                      <p:cBhvr>
                                        <p:cTn id="134" dur="1" fill="hold">
                                          <p:stCondLst>
                                            <p:cond delay="0"/>
                                          </p:stCondLst>
                                        </p:cTn>
                                        <p:tgtEl>
                                          <p:spTgt spid="877609"/>
                                        </p:tgtEl>
                                        <p:attrNameLst>
                                          <p:attrName>style.visibility</p:attrName>
                                        </p:attrNameLst>
                                      </p:cBhvr>
                                      <p:to>
                                        <p:strVal val="hidden"/>
                                      </p:to>
                                    </p:set>
                                  </p:childTnLst>
                                </p:cTn>
                              </p:par>
                              <p:par>
                                <p:cTn id="135" presetID="1" presetClass="exit" presetSubtype="0" fill="hold" nodeType="withEffect">
                                  <p:stCondLst>
                                    <p:cond delay="0"/>
                                  </p:stCondLst>
                                  <p:childTnLst>
                                    <p:set>
                                      <p:cBhvr>
                                        <p:cTn id="136" dur="1" fill="hold">
                                          <p:stCondLst>
                                            <p:cond delay="0"/>
                                          </p:stCondLst>
                                        </p:cTn>
                                        <p:tgtEl>
                                          <p:spTgt spid="9"/>
                                        </p:tgtEl>
                                        <p:attrNameLst>
                                          <p:attrName>style.visibility</p:attrName>
                                        </p:attrNameLst>
                                      </p:cBhvr>
                                      <p:to>
                                        <p:strVal val="hidden"/>
                                      </p:to>
                                    </p:set>
                                  </p:childTnLst>
                                </p:cTn>
                              </p:par>
                              <p:par>
                                <p:cTn id="137" presetID="1" presetClass="exit" presetSubtype="0" fill="hold" nodeType="withEffect">
                                  <p:stCondLst>
                                    <p:cond delay="0"/>
                                  </p:stCondLst>
                                  <p:childTnLst>
                                    <p:set>
                                      <p:cBhvr>
                                        <p:cTn id="138" dur="1" fill="hold">
                                          <p:stCondLst>
                                            <p:cond delay="0"/>
                                          </p:stCondLst>
                                        </p:cTn>
                                        <p:tgtEl>
                                          <p:spTgt spid="10"/>
                                        </p:tgtEl>
                                        <p:attrNameLst>
                                          <p:attrName>style.visibility</p:attrName>
                                        </p:attrNameLst>
                                      </p:cBhvr>
                                      <p:to>
                                        <p:strVal val="hidden"/>
                                      </p:to>
                                    </p:set>
                                  </p:childTnLst>
                                </p:cTn>
                              </p:par>
                              <p:par>
                                <p:cTn id="139" presetID="1" presetClass="exit" presetSubtype="0" fill="hold" nodeType="withEffect">
                                  <p:stCondLst>
                                    <p:cond delay="0"/>
                                  </p:stCondLst>
                                  <p:childTnLst>
                                    <p:set>
                                      <p:cBhvr>
                                        <p:cTn id="140" dur="1" fill="hold">
                                          <p:stCondLst>
                                            <p:cond delay="0"/>
                                          </p:stCondLst>
                                        </p:cTn>
                                        <p:tgtEl>
                                          <p:spTgt spid="11"/>
                                        </p:tgtEl>
                                        <p:attrNameLst>
                                          <p:attrName>style.visibility</p:attrName>
                                        </p:attrNameLst>
                                      </p:cBhvr>
                                      <p:to>
                                        <p:strVal val="hidden"/>
                                      </p:to>
                                    </p:set>
                                  </p:childTnLst>
                                </p:cTn>
                              </p:par>
                              <p:par>
                                <p:cTn id="141" presetID="1" presetClass="exit" presetSubtype="0" fill="hold" nodeType="withEffect">
                                  <p:stCondLst>
                                    <p:cond delay="0"/>
                                  </p:stCondLst>
                                  <p:childTnLst>
                                    <p:set>
                                      <p:cBhvr>
                                        <p:cTn id="142" dur="1" fill="hold">
                                          <p:stCondLst>
                                            <p:cond delay="0"/>
                                          </p:stCondLst>
                                        </p:cTn>
                                        <p:tgtEl>
                                          <p:spTgt spid="12"/>
                                        </p:tgtEl>
                                        <p:attrNameLst>
                                          <p:attrName>style.visibility</p:attrName>
                                        </p:attrNameLst>
                                      </p:cBhvr>
                                      <p:to>
                                        <p:strVal val="hidden"/>
                                      </p:to>
                                    </p:set>
                                  </p:childTnLst>
                                </p:cTn>
                              </p:par>
                              <p:par>
                                <p:cTn id="143" presetID="1" presetClass="exit" presetSubtype="0" fill="hold" nodeType="withEffect">
                                  <p:stCondLst>
                                    <p:cond delay="0"/>
                                  </p:stCondLst>
                                  <p:childTnLst>
                                    <p:set>
                                      <p:cBhvr>
                                        <p:cTn id="144" dur="1" fill="hold">
                                          <p:stCondLst>
                                            <p:cond delay="0"/>
                                          </p:stCondLst>
                                        </p:cTn>
                                        <p:tgtEl>
                                          <p:spTgt spid="13"/>
                                        </p:tgtEl>
                                        <p:attrNameLst>
                                          <p:attrName>style.visibility</p:attrName>
                                        </p:attrNameLst>
                                      </p:cBhvr>
                                      <p:to>
                                        <p:strVal val="hidden"/>
                                      </p:to>
                                    </p:set>
                                  </p:childTnLst>
                                </p:cTn>
                              </p:par>
                              <p:par>
                                <p:cTn id="145" presetID="1" presetClass="exit" presetSubtype="0" fill="hold" nodeType="withEffect">
                                  <p:stCondLst>
                                    <p:cond delay="0"/>
                                  </p:stCondLst>
                                  <p:childTnLst>
                                    <p:set>
                                      <p:cBhvr>
                                        <p:cTn id="146" dur="1" fill="hold">
                                          <p:stCondLst>
                                            <p:cond delay="0"/>
                                          </p:stCondLst>
                                        </p:cTn>
                                        <p:tgtEl>
                                          <p:spTgt spid="14"/>
                                        </p:tgtEl>
                                        <p:attrNameLst>
                                          <p:attrName>style.visibility</p:attrName>
                                        </p:attrNameLst>
                                      </p:cBhvr>
                                      <p:to>
                                        <p:strVal val="hidden"/>
                                      </p:to>
                                    </p:set>
                                  </p:childTnLst>
                                </p:cTn>
                              </p:par>
                              <p:par>
                                <p:cTn id="147" presetID="1" presetClass="exit" presetSubtype="0" fill="hold" nodeType="withEffect">
                                  <p:stCondLst>
                                    <p:cond delay="0"/>
                                  </p:stCondLst>
                                  <p:childTnLst>
                                    <p:set>
                                      <p:cBhvr>
                                        <p:cTn id="148" dur="1" fill="hold">
                                          <p:stCondLst>
                                            <p:cond delay="0"/>
                                          </p:stCondLst>
                                        </p:cTn>
                                        <p:tgtEl>
                                          <p:spTgt spid="15"/>
                                        </p:tgtEl>
                                        <p:attrNameLst>
                                          <p:attrName>style.visibility</p:attrName>
                                        </p:attrNameLst>
                                      </p:cBhvr>
                                      <p:to>
                                        <p:strVal val="hidden"/>
                                      </p:to>
                                    </p:set>
                                  </p:childTnLst>
                                </p:cTn>
                              </p:par>
                              <p:par>
                                <p:cTn id="149" presetID="1" presetClass="exit" presetSubtype="0" fill="hold" nodeType="withEffect">
                                  <p:stCondLst>
                                    <p:cond delay="0"/>
                                  </p:stCondLst>
                                  <p:childTnLst>
                                    <p:set>
                                      <p:cBhvr>
                                        <p:cTn id="150" dur="1" fill="hold">
                                          <p:stCondLst>
                                            <p:cond delay="0"/>
                                          </p:stCondLst>
                                        </p:cTn>
                                        <p:tgtEl>
                                          <p:spTgt spid="16"/>
                                        </p:tgtEl>
                                        <p:attrNameLst>
                                          <p:attrName>style.visibility</p:attrName>
                                        </p:attrNameLst>
                                      </p:cBhvr>
                                      <p:to>
                                        <p:strVal val="hidden"/>
                                      </p:to>
                                    </p:set>
                                  </p:childTnLst>
                                </p:cTn>
                              </p:par>
                              <p:par>
                                <p:cTn id="151" presetID="1" presetClass="exit" presetSubtype="0" fill="hold" nodeType="withEffect">
                                  <p:stCondLst>
                                    <p:cond delay="0"/>
                                  </p:stCondLst>
                                  <p:childTnLst>
                                    <p:set>
                                      <p:cBhvr>
                                        <p:cTn id="152" dur="1" fill="hold">
                                          <p:stCondLst>
                                            <p:cond delay="0"/>
                                          </p:stCondLst>
                                        </p:cTn>
                                        <p:tgtEl>
                                          <p:spTgt spid="17"/>
                                        </p:tgtEl>
                                        <p:attrNameLst>
                                          <p:attrName>style.visibility</p:attrName>
                                        </p:attrNameLst>
                                      </p:cBhvr>
                                      <p:to>
                                        <p:strVal val="hidden"/>
                                      </p:to>
                                    </p:set>
                                  </p:childTnLst>
                                </p:cTn>
                              </p:par>
                              <p:par>
                                <p:cTn id="153" presetID="1" presetClass="exit" presetSubtype="0" fill="hold" nodeType="withEffect">
                                  <p:stCondLst>
                                    <p:cond delay="0"/>
                                  </p:stCondLst>
                                  <p:childTnLst>
                                    <p:set>
                                      <p:cBhvr>
                                        <p:cTn id="154" dur="1" fill="hold">
                                          <p:stCondLst>
                                            <p:cond delay="0"/>
                                          </p:stCondLst>
                                        </p:cTn>
                                        <p:tgtEl>
                                          <p:spTgt spid="18"/>
                                        </p:tgtEl>
                                        <p:attrNameLst>
                                          <p:attrName>style.visibility</p:attrName>
                                        </p:attrNameLst>
                                      </p:cBhvr>
                                      <p:to>
                                        <p:strVal val="hidden"/>
                                      </p:to>
                                    </p:set>
                                  </p:childTnLst>
                                </p:cTn>
                              </p:par>
                              <p:par>
                                <p:cTn id="155" presetID="1" presetClass="exit" presetSubtype="0" fill="hold" nodeType="withEffect">
                                  <p:stCondLst>
                                    <p:cond delay="0"/>
                                  </p:stCondLst>
                                  <p:childTnLst>
                                    <p:set>
                                      <p:cBhvr>
                                        <p:cTn id="156" dur="1" fill="hold">
                                          <p:stCondLst>
                                            <p:cond delay="0"/>
                                          </p:stCondLst>
                                        </p:cTn>
                                        <p:tgtEl>
                                          <p:spTgt spid="19"/>
                                        </p:tgtEl>
                                        <p:attrNameLst>
                                          <p:attrName>style.visibility</p:attrName>
                                        </p:attrNameLst>
                                      </p:cBhvr>
                                      <p:to>
                                        <p:strVal val="hidden"/>
                                      </p:to>
                                    </p:set>
                                  </p:childTnLst>
                                </p:cTn>
                              </p:par>
                              <p:par>
                                <p:cTn id="157" presetID="1" presetClass="exit" presetSubtype="0" fill="hold" nodeType="withEffect">
                                  <p:stCondLst>
                                    <p:cond delay="0"/>
                                  </p:stCondLst>
                                  <p:childTnLst>
                                    <p:set>
                                      <p:cBhvr>
                                        <p:cTn id="158" dur="1" fill="hold">
                                          <p:stCondLst>
                                            <p:cond delay="0"/>
                                          </p:stCondLst>
                                        </p:cTn>
                                        <p:tgtEl>
                                          <p:spTgt spid="20"/>
                                        </p:tgtEl>
                                        <p:attrNameLst>
                                          <p:attrName>style.visibility</p:attrName>
                                        </p:attrNameLst>
                                      </p:cBhvr>
                                      <p:to>
                                        <p:strVal val="hidden"/>
                                      </p:to>
                                    </p:set>
                                  </p:childTnLst>
                                </p:cTn>
                              </p:par>
                              <p:par>
                                <p:cTn id="159" presetID="1" presetClass="exit" presetSubtype="0" fill="hold" nodeType="withEffect">
                                  <p:stCondLst>
                                    <p:cond delay="0"/>
                                  </p:stCondLst>
                                  <p:childTnLst>
                                    <p:set>
                                      <p:cBhvr>
                                        <p:cTn id="160" dur="1" fill="hold">
                                          <p:stCondLst>
                                            <p:cond delay="0"/>
                                          </p:stCondLst>
                                        </p:cTn>
                                        <p:tgtEl>
                                          <p:spTgt spid="21"/>
                                        </p:tgtEl>
                                        <p:attrNameLst>
                                          <p:attrName>style.visibility</p:attrName>
                                        </p:attrNameLst>
                                      </p:cBhvr>
                                      <p:to>
                                        <p:strVal val="hidden"/>
                                      </p:to>
                                    </p:set>
                                  </p:childTnLst>
                                </p:cTn>
                              </p:par>
                              <p:par>
                                <p:cTn id="161" presetID="1" presetClass="exit" presetSubtype="0" fill="hold" nodeType="withEffect">
                                  <p:stCondLst>
                                    <p:cond delay="0"/>
                                  </p:stCondLst>
                                  <p:childTnLst>
                                    <p:set>
                                      <p:cBhvr>
                                        <p:cTn id="162" dur="1" fill="hold">
                                          <p:stCondLst>
                                            <p:cond delay="0"/>
                                          </p:stCondLst>
                                        </p:cTn>
                                        <p:tgtEl>
                                          <p:spTgt spid="22"/>
                                        </p:tgtEl>
                                        <p:attrNameLst>
                                          <p:attrName>style.visibility</p:attrName>
                                        </p:attrNameLst>
                                      </p:cBhvr>
                                      <p:to>
                                        <p:strVal val="hidden"/>
                                      </p:to>
                                    </p:set>
                                  </p:childTnLst>
                                </p:cTn>
                              </p:par>
                              <p:par>
                                <p:cTn id="163" presetID="1" presetClass="exit" presetSubtype="0" fill="hold" nodeType="withEffect">
                                  <p:stCondLst>
                                    <p:cond delay="0"/>
                                  </p:stCondLst>
                                  <p:childTnLst>
                                    <p:set>
                                      <p:cBhvr>
                                        <p:cTn id="164" dur="1" fill="hold">
                                          <p:stCondLst>
                                            <p:cond delay="0"/>
                                          </p:stCondLst>
                                        </p:cTn>
                                        <p:tgtEl>
                                          <p:spTgt spid="23"/>
                                        </p:tgtEl>
                                        <p:attrNameLst>
                                          <p:attrName>style.visibility</p:attrName>
                                        </p:attrNameLst>
                                      </p:cBhvr>
                                      <p:to>
                                        <p:strVal val="hidden"/>
                                      </p:to>
                                    </p:set>
                                  </p:childTnLst>
                                </p:cTn>
                              </p:par>
                            </p:childTnLst>
                          </p:cTn>
                        </p:par>
                        <p:par>
                          <p:cTn id="165" fill="hold">
                            <p:stCondLst>
                              <p:cond delay="0"/>
                            </p:stCondLst>
                            <p:childTnLst>
                              <p:par>
                                <p:cTn id="166" presetID="53" presetClass="exit" presetSubtype="0" fill="hold" nodeType="afterEffect">
                                  <p:stCondLst>
                                    <p:cond delay="0"/>
                                  </p:stCondLst>
                                  <p:childTnLst>
                                    <p:anim calcmode="lin" valueType="num">
                                      <p:cBhvr>
                                        <p:cTn id="167" dur="1000"/>
                                        <p:tgtEl>
                                          <p:spTgt spid="5"/>
                                        </p:tgtEl>
                                        <p:attrNameLst>
                                          <p:attrName>ppt_w</p:attrName>
                                        </p:attrNameLst>
                                      </p:cBhvr>
                                      <p:tavLst>
                                        <p:tav tm="0">
                                          <p:val>
                                            <p:strVal val="ppt_w"/>
                                          </p:val>
                                        </p:tav>
                                        <p:tav tm="100000">
                                          <p:val>
                                            <p:fltVal val="0"/>
                                          </p:val>
                                        </p:tav>
                                      </p:tavLst>
                                    </p:anim>
                                    <p:anim calcmode="lin" valueType="num">
                                      <p:cBhvr>
                                        <p:cTn id="168" dur="1000"/>
                                        <p:tgtEl>
                                          <p:spTgt spid="5"/>
                                        </p:tgtEl>
                                        <p:attrNameLst>
                                          <p:attrName>ppt_h</p:attrName>
                                        </p:attrNameLst>
                                      </p:cBhvr>
                                      <p:tavLst>
                                        <p:tav tm="0">
                                          <p:val>
                                            <p:strVal val="ppt_h"/>
                                          </p:val>
                                        </p:tav>
                                        <p:tav tm="100000">
                                          <p:val>
                                            <p:fltVal val="0"/>
                                          </p:val>
                                        </p:tav>
                                      </p:tavLst>
                                    </p:anim>
                                    <p:animEffect transition="out" filter="fade">
                                      <p:cBhvr>
                                        <p:cTn id="169" dur="1000"/>
                                        <p:tgtEl>
                                          <p:spTgt spid="5"/>
                                        </p:tgtEl>
                                      </p:cBhvr>
                                    </p:animEffect>
                                    <p:set>
                                      <p:cBhvr>
                                        <p:cTn id="170" dur="1" fill="hold">
                                          <p:stCondLst>
                                            <p:cond delay="999"/>
                                          </p:stCondLst>
                                        </p:cTn>
                                        <p:tgtEl>
                                          <p:spTgt spid="5"/>
                                        </p:tgtEl>
                                        <p:attrNameLst>
                                          <p:attrName>style.visibility</p:attrName>
                                        </p:attrNameLst>
                                      </p:cBhvr>
                                      <p:to>
                                        <p:strVal val="hidden"/>
                                      </p:to>
                                    </p:set>
                                  </p:childTnLst>
                                </p:cTn>
                              </p:par>
                              <p:par>
                                <p:cTn id="171" presetID="1" presetClass="exit" presetSubtype="0" fill="hold" nodeType="withEffect">
                                  <p:stCondLst>
                                    <p:cond delay="0"/>
                                  </p:stCondLst>
                                  <p:childTnLst>
                                    <p:set>
                                      <p:cBhvr>
                                        <p:cTn id="172" dur="1" fill="hold">
                                          <p:stCondLst>
                                            <p:cond delay="0"/>
                                          </p:stCondLst>
                                        </p:cTn>
                                        <p:tgtEl>
                                          <p:spTgt spid="7"/>
                                        </p:tgtEl>
                                        <p:attrNameLst>
                                          <p:attrName>style.visibility</p:attrName>
                                        </p:attrNameLst>
                                      </p:cBhvr>
                                      <p:to>
                                        <p:strVal val="hidden"/>
                                      </p:to>
                                    </p:set>
                                  </p:childTnLst>
                                </p:cTn>
                              </p:par>
                              <p:par>
                                <p:cTn id="173" presetID="1" presetClass="entr" presetSubtype="0" fill="hold" nodeType="withEffect">
                                  <p:stCondLst>
                                    <p:cond delay="0"/>
                                  </p:stCondLst>
                                  <p:childTnLst>
                                    <p:set>
                                      <p:cBhvr>
                                        <p:cTn id="17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7609" grpId="0" animBg="1"/>
      <p:bldP spid="877679" grpId="0" animBg="1"/>
      <p:bldP spid="877680" grpId="0" animBg="1"/>
    </p:bld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67330"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Pointer Arithmetic</a:t>
            </a:r>
            <a:endParaRPr lang="en-US" sz="4000" dirty="0">
              <a:solidFill>
                <a:srgbClr val="FF0000"/>
              </a:solidFill>
            </a:endParaRPr>
          </a:p>
        </p:txBody>
      </p:sp>
      <p:sp>
        <p:nvSpPr>
          <p:cNvPr id="867331" name="Rectangle 3"/>
          <p:cNvSpPr>
            <a:spLocks noChangeArrowheads="1"/>
          </p:cNvSpPr>
          <p:nvPr/>
        </p:nvSpPr>
        <p:spPr bwMode="auto">
          <a:xfrm>
            <a:off x="482600" y="1155700"/>
            <a:ext cx="8051800" cy="825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20000"/>
              </a:spcAft>
              <a:buFontTx/>
              <a:buChar char="•"/>
            </a:pPr>
            <a:r>
              <a:rPr lang="en-US" sz="2400" b="0" dirty="0" smtClean="0">
                <a:solidFill>
                  <a:srgbClr val="000000"/>
                </a:solidFill>
              </a:rPr>
              <a:t>Like C before it, C</a:t>
            </a:r>
            <a:r>
              <a:rPr lang="en-US" sz="2400" b="0" dirty="0">
                <a:solidFill>
                  <a:srgbClr val="000000"/>
                </a:solidFill>
              </a:rPr>
              <a:t>+</a:t>
            </a:r>
            <a:r>
              <a:rPr lang="en-US" sz="2400" b="0" dirty="0" smtClean="0">
                <a:solidFill>
                  <a:srgbClr val="000000"/>
                </a:solidFill>
              </a:rPr>
              <a:t>+ defines the </a:t>
            </a:r>
            <a:r>
              <a:rPr lang="en-US" sz="2000" dirty="0" smtClean="0">
                <a:solidFill>
                  <a:srgbClr val="000000"/>
                </a:solidFill>
                <a:latin typeface="Courier New"/>
                <a:cs typeface="Courier New"/>
              </a:rPr>
              <a:t>+</a:t>
            </a:r>
            <a:r>
              <a:rPr lang="en-US" sz="2400" b="0" dirty="0" smtClean="0">
                <a:solidFill>
                  <a:srgbClr val="000000"/>
                </a:solidFill>
              </a:rPr>
              <a:t> and </a:t>
            </a:r>
            <a:r>
              <a:rPr lang="en-US" sz="2400" dirty="0" smtClean="0">
                <a:solidFill>
                  <a:srgbClr val="000000"/>
                </a:solidFill>
                <a:latin typeface="Courier New"/>
                <a:cs typeface="Courier New"/>
              </a:rPr>
              <a:t>-</a:t>
            </a:r>
            <a:r>
              <a:rPr lang="en-US" sz="2400" b="0" dirty="0" smtClean="0">
                <a:solidFill>
                  <a:srgbClr val="000000"/>
                </a:solidFill>
              </a:rPr>
              <a:t> operators so that they work with pointers.</a:t>
            </a:r>
          </a:p>
        </p:txBody>
      </p:sp>
      <p:sp>
        <p:nvSpPr>
          <p:cNvPr id="72" name="Rectangle 3"/>
          <p:cNvSpPr>
            <a:spLocks noChangeArrowheads="1"/>
          </p:cNvSpPr>
          <p:nvPr/>
        </p:nvSpPr>
        <p:spPr bwMode="auto">
          <a:xfrm>
            <a:off x="481390" y="1993900"/>
            <a:ext cx="8053010" cy="825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20000"/>
              </a:spcAft>
              <a:buFontTx/>
              <a:buChar char="•"/>
            </a:pPr>
            <a:r>
              <a:rPr lang="en-US" sz="2400" b="0" dirty="0" smtClean="0">
                <a:solidFill>
                  <a:srgbClr val="000000"/>
                </a:solidFill>
              </a:rPr>
              <a:t>Suppose, for example, that you have made the following declarations:</a:t>
            </a:r>
          </a:p>
        </p:txBody>
      </p:sp>
      <p:sp>
        <p:nvSpPr>
          <p:cNvPr id="74" name="TextBox 73"/>
          <p:cNvSpPr txBox="1"/>
          <p:nvPr/>
        </p:nvSpPr>
        <p:spPr>
          <a:xfrm>
            <a:off x="1219200" y="2750460"/>
            <a:ext cx="4495800" cy="707886"/>
          </a:xfrm>
          <a:prstGeom prst="rect">
            <a:avLst/>
          </a:prstGeom>
          <a:noFill/>
        </p:spPr>
        <p:txBody>
          <a:bodyPr wrap="square" rtlCol="0">
            <a:spAutoFit/>
          </a:bodyPr>
          <a:lstStyle/>
          <a:p>
            <a:r>
              <a:rPr lang="en-US" sz="2000" dirty="0" smtClean="0">
                <a:solidFill>
                  <a:srgbClr val="000000"/>
                </a:solidFill>
                <a:latin typeface="Courier New"/>
                <a:cs typeface="Courier New"/>
              </a:rPr>
              <a:t>double array[5];</a:t>
            </a:r>
          </a:p>
          <a:p>
            <a:r>
              <a:rPr lang="en-US" sz="2000" dirty="0" smtClean="0">
                <a:solidFill>
                  <a:srgbClr val="000000"/>
                </a:solidFill>
                <a:latin typeface="Courier New"/>
                <a:cs typeface="Courier New"/>
              </a:rPr>
              <a:t>double *</a:t>
            </a:r>
            <a:r>
              <a:rPr lang="en-US" sz="2000" dirty="0" err="1" smtClean="0">
                <a:solidFill>
                  <a:srgbClr val="000000"/>
                </a:solidFill>
                <a:latin typeface="Courier New"/>
                <a:cs typeface="Courier New"/>
              </a:rPr>
              <a:t>dp</a:t>
            </a:r>
            <a:r>
              <a:rPr lang="en-US" sz="2000" dirty="0" smtClean="0">
                <a:solidFill>
                  <a:srgbClr val="000000"/>
                </a:solidFill>
                <a:latin typeface="Courier New"/>
                <a:cs typeface="Courier New"/>
              </a:rPr>
              <a:t> = array;</a:t>
            </a:r>
            <a:endParaRPr lang="en-US" sz="2000" dirty="0">
              <a:solidFill>
                <a:srgbClr val="000000"/>
              </a:solidFill>
              <a:latin typeface="Courier New"/>
              <a:cs typeface="Courier New"/>
            </a:endParaRPr>
          </a:p>
        </p:txBody>
      </p:sp>
      <p:sp>
        <p:nvSpPr>
          <p:cNvPr id="75" name="Rectangle 3"/>
          <p:cNvSpPr>
            <a:spLocks noChangeArrowheads="1"/>
          </p:cNvSpPr>
          <p:nvPr/>
        </p:nvSpPr>
        <p:spPr bwMode="auto">
          <a:xfrm>
            <a:off x="481390" y="3529995"/>
            <a:ext cx="5919410" cy="508605"/>
          </a:xfrm>
          <a:prstGeom prst="rect">
            <a:avLst/>
          </a:prstGeom>
          <a:noFill/>
          <a:ln w="9525">
            <a:noFill/>
            <a:miter lim="800000"/>
            <a:headEnd/>
            <a:tailEnd/>
          </a:ln>
          <a:effectLst/>
        </p:spPr>
        <p:txBody>
          <a:bodyPr>
            <a:prstTxWarp prst="textNoShape">
              <a:avLst/>
            </a:prstTxWarp>
          </a:bodyPr>
          <a:lstStyle/>
          <a:p>
            <a:pPr marL="342900" algn="just">
              <a:lnSpc>
                <a:spcPct val="85000"/>
              </a:lnSpc>
              <a:spcAft>
                <a:spcPct val="20000"/>
              </a:spcAft>
            </a:pPr>
            <a:r>
              <a:rPr lang="en-US" sz="2400" b="0" dirty="0" smtClean="0">
                <a:solidFill>
                  <a:srgbClr val="000000"/>
                </a:solidFill>
              </a:rPr>
              <a:t>How do those variables appear in memory?</a:t>
            </a:r>
          </a:p>
        </p:txBody>
      </p:sp>
      <p:grpSp>
        <p:nvGrpSpPr>
          <p:cNvPr id="2" name="Group 131"/>
          <p:cNvGrpSpPr/>
          <p:nvPr/>
        </p:nvGrpSpPr>
        <p:grpSpPr>
          <a:xfrm>
            <a:off x="6560460" y="3148240"/>
            <a:ext cx="2050140" cy="280760"/>
            <a:chOff x="6560460" y="3148240"/>
            <a:chExt cx="2050140" cy="280760"/>
          </a:xfrm>
        </p:grpSpPr>
        <p:sp>
          <p:nvSpPr>
            <p:cNvPr id="86" name="Rectangle 85"/>
            <p:cNvSpPr/>
            <p:nvPr/>
          </p:nvSpPr>
          <p:spPr bwMode="auto">
            <a:xfrm>
              <a:off x="7010400" y="3172968"/>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87" name="Rectangle 152"/>
            <p:cNvSpPr>
              <a:spLocks noChangeArrowheads="1"/>
            </p:cNvSpPr>
            <p:nvPr/>
          </p:nvSpPr>
          <p:spPr bwMode="auto">
            <a:xfrm>
              <a:off x="6560460" y="3174406"/>
              <a:ext cx="584200" cy="244475"/>
            </a:xfrm>
            <a:prstGeom prst="rect">
              <a:avLst/>
            </a:prstGeom>
            <a:noFill/>
            <a:ln w="9525">
              <a:noFill/>
              <a:miter lim="800000"/>
              <a:headEnd/>
              <a:tailEnd/>
            </a:ln>
            <a:effectLst/>
          </p:spPr>
          <p:txBody>
            <a:bodyPr>
              <a:prstTxWarp prst="textNoShape">
                <a:avLst/>
              </a:prstTxWarp>
              <a:spAutoFit/>
            </a:bodyPr>
            <a:lstStyle/>
            <a:p>
              <a:r>
                <a:rPr lang="en-US" sz="1000" dirty="0" smtClean="0">
                  <a:solidFill>
                    <a:srgbClr val="000000"/>
                  </a:solidFill>
                  <a:latin typeface="Helvetica Neue"/>
                </a:rPr>
                <a:t>FFB8</a:t>
              </a:r>
              <a:endParaRPr lang="en-US" sz="1000" dirty="0">
                <a:solidFill>
                  <a:srgbClr val="000000"/>
                </a:solidFill>
                <a:latin typeface="Helvetica Neue"/>
              </a:endParaRPr>
            </a:p>
          </p:txBody>
        </p:sp>
        <p:sp>
          <p:nvSpPr>
            <p:cNvPr id="89" name="Rectangle 152"/>
            <p:cNvSpPr>
              <a:spLocks noChangeArrowheads="1"/>
            </p:cNvSpPr>
            <p:nvPr/>
          </p:nvSpPr>
          <p:spPr bwMode="auto">
            <a:xfrm>
              <a:off x="7034592" y="3174406"/>
              <a:ext cx="1034143" cy="244475"/>
            </a:xfrm>
            <a:prstGeom prst="rect">
              <a:avLst/>
            </a:prstGeom>
            <a:noFill/>
            <a:ln w="9525">
              <a:noFill/>
              <a:miter lim="800000"/>
              <a:headEnd/>
              <a:tailEnd/>
            </a:ln>
            <a:effectLst/>
          </p:spPr>
          <p:txBody>
            <a:bodyPr wrap="square">
              <a:prstTxWarp prst="textNoShape">
                <a:avLst/>
              </a:prstTxWarp>
              <a:spAutoFit/>
            </a:bodyPr>
            <a:lstStyle/>
            <a:p>
              <a:pPr algn="ctr"/>
              <a:r>
                <a:rPr lang="en-US" sz="1000" dirty="0" smtClean="0">
                  <a:solidFill>
                    <a:srgbClr val="000000"/>
                  </a:solidFill>
                  <a:latin typeface="Helvetica Neue"/>
                </a:rPr>
                <a:t>FFC0</a:t>
              </a:r>
              <a:endParaRPr lang="en-US" sz="1000" dirty="0">
                <a:solidFill>
                  <a:srgbClr val="000000"/>
                </a:solidFill>
                <a:latin typeface="Helvetica Neue"/>
              </a:endParaRPr>
            </a:p>
          </p:txBody>
        </p:sp>
        <p:sp>
          <p:nvSpPr>
            <p:cNvPr id="90" name="Rectangle 152"/>
            <p:cNvSpPr>
              <a:spLocks noChangeArrowheads="1"/>
            </p:cNvSpPr>
            <p:nvPr/>
          </p:nvSpPr>
          <p:spPr bwMode="auto">
            <a:xfrm>
              <a:off x="8026400" y="3148240"/>
              <a:ext cx="584200" cy="276999"/>
            </a:xfrm>
            <a:prstGeom prst="rect">
              <a:avLst/>
            </a:prstGeom>
            <a:noFill/>
            <a:ln w="9525">
              <a:noFill/>
              <a:miter lim="800000"/>
              <a:headEnd/>
              <a:tailEnd/>
            </a:ln>
            <a:effectLst/>
          </p:spPr>
          <p:txBody>
            <a:bodyPr>
              <a:prstTxWarp prst="textNoShape">
                <a:avLst/>
              </a:prstTxWarp>
              <a:spAutoFit/>
            </a:bodyPr>
            <a:lstStyle/>
            <a:p>
              <a:r>
                <a:rPr lang="en-US" sz="1200" dirty="0" err="1" smtClean="0">
                  <a:solidFill>
                    <a:srgbClr val="000000"/>
                  </a:solidFill>
                  <a:latin typeface="Courier New"/>
                  <a:cs typeface="Courier New"/>
                </a:rPr>
                <a:t>dp</a:t>
              </a:r>
              <a:endParaRPr lang="en-US" sz="1200" dirty="0">
                <a:solidFill>
                  <a:srgbClr val="000000"/>
                </a:solidFill>
                <a:latin typeface="Courier New"/>
                <a:cs typeface="Courier New"/>
              </a:endParaRPr>
            </a:p>
          </p:txBody>
        </p:sp>
      </p:grpSp>
      <p:grpSp>
        <p:nvGrpSpPr>
          <p:cNvPr id="3" name="Group 132"/>
          <p:cNvGrpSpPr/>
          <p:nvPr/>
        </p:nvGrpSpPr>
        <p:grpSpPr>
          <a:xfrm>
            <a:off x="6560460" y="3609201"/>
            <a:ext cx="2138435" cy="2639199"/>
            <a:chOff x="6560460" y="3609201"/>
            <a:chExt cx="2138435" cy="2639199"/>
          </a:xfrm>
        </p:grpSpPr>
        <p:sp>
          <p:nvSpPr>
            <p:cNvPr id="48" name="Rectangle 152"/>
            <p:cNvSpPr>
              <a:spLocks noChangeArrowheads="1"/>
            </p:cNvSpPr>
            <p:nvPr/>
          </p:nvSpPr>
          <p:spPr bwMode="auto">
            <a:xfrm>
              <a:off x="6560460" y="3670906"/>
              <a:ext cx="584200" cy="244475"/>
            </a:xfrm>
            <a:prstGeom prst="rect">
              <a:avLst/>
            </a:prstGeom>
            <a:noFill/>
            <a:ln w="9525">
              <a:noFill/>
              <a:miter lim="800000"/>
              <a:headEnd/>
              <a:tailEnd/>
            </a:ln>
            <a:effectLst/>
          </p:spPr>
          <p:txBody>
            <a:bodyPr>
              <a:prstTxWarp prst="textNoShape">
                <a:avLst/>
              </a:prstTxWarp>
              <a:spAutoFit/>
            </a:bodyPr>
            <a:lstStyle/>
            <a:p>
              <a:r>
                <a:rPr lang="en-US" sz="1000" dirty="0" smtClean="0">
                  <a:solidFill>
                    <a:srgbClr val="000000"/>
                  </a:solidFill>
                  <a:latin typeface="Helvetica Neue"/>
                </a:rPr>
                <a:t>FFC0</a:t>
              </a:r>
              <a:endParaRPr lang="en-US" sz="1000" dirty="0">
                <a:solidFill>
                  <a:srgbClr val="000000"/>
                </a:solidFill>
                <a:latin typeface="Helvetica Neue"/>
              </a:endParaRPr>
            </a:p>
          </p:txBody>
        </p:sp>
        <p:sp>
          <p:nvSpPr>
            <p:cNvPr id="60" name="Rectangle 59"/>
            <p:cNvSpPr/>
            <p:nvPr/>
          </p:nvSpPr>
          <p:spPr bwMode="auto">
            <a:xfrm>
              <a:off x="7029754" y="3695095"/>
              <a:ext cx="1038981" cy="2553305"/>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62" name="Straight Connector 61"/>
            <p:cNvCxnSpPr/>
            <p:nvPr/>
          </p:nvCxnSpPr>
          <p:spPr bwMode="auto">
            <a:xfrm rot="10800000" flipH="1">
              <a:off x="7029753" y="4205454"/>
              <a:ext cx="1038981"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63" name="Straight Connector 62"/>
            <p:cNvCxnSpPr/>
            <p:nvPr/>
          </p:nvCxnSpPr>
          <p:spPr bwMode="auto">
            <a:xfrm rot="10800000" flipH="1">
              <a:off x="7029755" y="4715812"/>
              <a:ext cx="1038981"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64" name="Straight Connector 63"/>
            <p:cNvCxnSpPr/>
            <p:nvPr/>
          </p:nvCxnSpPr>
          <p:spPr bwMode="auto">
            <a:xfrm rot="10800000" flipH="1">
              <a:off x="7029757" y="5226170"/>
              <a:ext cx="1038981"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65" name="Straight Connector 64"/>
            <p:cNvCxnSpPr/>
            <p:nvPr/>
          </p:nvCxnSpPr>
          <p:spPr bwMode="auto">
            <a:xfrm rot="10800000" flipH="1">
              <a:off x="7029759" y="5736528"/>
              <a:ext cx="1038981"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68" name="Rectangle 152"/>
            <p:cNvSpPr>
              <a:spLocks noChangeArrowheads="1"/>
            </p:cNvSpPr>
            <p:nvPr/>
          </p:nvSpPr>
          <p:spPr bwMode="auto">
            <a:xfrm>
              <a:off x="6560460" y="4200676"/>
              <a:ext cx="584200" cy="244475"/>
            </a:xfrm>
            <a:prstGeom prst="rect">
              <a:avLst/>
            </a:prstGeom>
            <a:noFill/>
            <a:ln w="9525">
              <a:noFill/>
              <a:miter lim="800000"/>
              <a:headEnd/>
              <a:tailEnd/>
            </a:ln>
            <a:effectLst/>
          </p:spPr>
          <p:txBody>
            <a:bodyPr>
              <a:prstTxWarp prst="textNoShape">
                <a:avLst/>
              </a:prstTxWarp>
              <a:spAutoFit/>
            </a:bodyPr>
            <a:lstStyle/>
            <a:p>
              <a:r>
                <a:rPr lang="en-US" sz="1000" dirty="0" smtClean="0">
                  <a:solidFill>
                    <a:srgbClr val="000000"/>
                  </a:solidFill>
                  <a:latin typeface="Helvetica Neue"/>
                </a:rPr>
                <a:t>FFC8</a:t>
              </a:r>
              <a:endParaRPr lang="en-US" sz="1000" dirty="0">
                <a:solidFill>
                  <a:srgbClr val="000000"/>
                </a:solidFill>
                <a:latin typeface="Helvetica Neue"/>
              </a:endParaRPr>
            </a:p>
          </p:txBody>
        </p:sp>
        <p:sp>
          <p:nvSpPr>
            <p:cNvPr id="69" name="Rectangle 152"/>
            <p:cNvSpPr>
              <a:spLocks noChangeArrowheads="1"/>
            </p:cNvSpPr>
            <p:nvPr/>
          </p:nvSpPr>
          <p:spPr bwMode="auto">
            <a:xfrm>
              <a:off x="6560460" y="4730446"/>
              <a:ext cx="584200" cy="244475"/>
            </a:xfrm>
            <a:prstGeom prst="rect">
              <a:avLst/>
            </a:prstGeom>
            <a:noFill/>
            <a:ln w="9525">
              <a:noFill/>
              <a:miter lim="800000"/>
              <a:headEnd/>
              <a:tailEnd/>
            </a:ln>
            <a:effectLst/>
          </p:spPr>
          <p:txBody>
            <a:bodyPr>
              <a:prstTxWarp prst="textNoShape">
                <a:avLst/>
              </a:prstTxWarp>
              <a:spAutoFit/>
            </a:bodyPr>
            <a:lstStyle/>
            <a:p>
              <a:r>
                <a:rPr lang="en-US" sz="1000" dirty="0" smtClean="0">
                  <a:solidFill>
                    <a:srgbClr val="000000"/>
                  </a:solidFill>
                  <a:latin typeface="Helvetica Neue"/>
                </a:rPr>
                <a:t>FFD0</a:t>
              </a:r>
              <a:endParaRPr lang="en-US" sz="1000" dirty="0">
                <a:solidFill>
                  <a:srgbClr val="000000"/>
                </a:solidFill>
                <a:latin typeface="Helvetica Neue"/>
              </a:endParaRPr>
            </a:p>
          </p:txBody>
        </p:sp>
        <p:sp>
          <p:nvSpPr>
            <p:cNvPr id="70" name="Rectangle 152"/>
            <p:cNvSpPr>
              <a:spLocks noChangeArrowheads="1"/>
            </p:cNvSpPr>
            <p:nvPr/>
          </p:nvSpPr>
          <p:spPr bwMode="auto">
            <a:xfrm>
              <a:off x="6560460" y="5260216"/>
              <a:ext cx="584200" cy="244475"/>
            </a:xfrm>
            <a:prstGeom prst="rect">
              <a:avLst/>
            </a:prstGeom>
            <a:noFill/>
            <a:ln w="9525">
              <a:noFill/>
              <a:miter lim="800000"/>
              <a:headEnd/>
              <a:tailEnd/>
            </a:ln>
            <a:effectLst/>
          </p:spPr>
          <p:txBody>
            <a:bodyPr>
              <a:prstTxWarp prst="textNoShape">
                <a:avLst/>
              </a:prstTxWarp>
              <a:spAutoFit/>
            </a:bodyPr>
            <a:lstStyle/>
            <a:p>
              <a:r>
                <a:rPr lang="en-US" sz="1000" dirty="0" smtClean="0">
                  <a:solidFill>
                    <a:srgbClr val="000000"/>
                  </a:solidFill>
                  <a:latin typeface="Helvetica Neue"/>
                </a:rPr>
                <a:t>FFD8</a:t>
              </a:r>
              <a:endParaRPr lang="en-US" sz="1000" dirty="0">
                <a:solidFill>
                  <a:srgbClr val="000000"/>
                </a:solidFill>
                <a:latin typeface="Helvetica Neue"/>
              </a:endParaRPr>
            </a:p>
          </p:txBody>
        </p:sp>
        <p:sp>
          <p:nvSpPr>
            <p:cNvPr id="71" name="Rectangle 152"/>
            <p:cNvSpPr>
              <a:spLocks noChangeArrowheads="1"/>
            </p:cNvSpPr>
            <p:nvPr/>
          </p:nvSpPr>
          <p:spPr bwMode="auto">
            <a:xfrm>
              <a:off x="6560460" y="5789986"/>
              <a:ext cx="584200" cy="244475"/>
            </a:xfrm>
            <a:prstGeom prst="rect">
              <a:avLst/>
            </a:prstGeom>
            <a:noFill/>
            <a:ln w="9525">
              <a:noFill/>
              <a:miter lim="800000"/>
              <a:headEnd/>
              <a:tailEnd/>
            </a:ln>
            <a:effectLst/>
          </p:spPr>
          <p:txBody>
            <a:bodyPr>
              <a:prstTxWarp prst="textNoShape">
                <a:avLst/>
              </a:prstTxWarp>
              <a:spAutoFit/>
            </a:bodyPr>
            <a:lstStyle/>
            <a:p>
              <a:r>
                <a:rPr lang="en-US" sz="1000" dirty="0" smtClean="0">
                  <a:solidFill>
                    <a:srgbClr val="000000"/>
                  </a:solidFill>
                  <a:latin typeface="Helvetica Neue"/>
                </a:rPr>
                <a:t>FFE0</a:t>
              </a:r>
              <a:endParaRPr lang="en-US" sz="1000" dirty="0">
                <a:solidFill>
                  <a:srgbClr val="000000"/>
                </a:solidFill>
                <a:latin typeface="Helvetica Neue"/>
              </a:endParaRPr>
            </a:p>
          </p:txBody>
        </p:sp>
        <p:sp>
          <p:nvSpPr>
            <p:cNvPr id="91" name="Rectangle 152"/>
            <p:cNvSpPr>
              <a:spLocks noChangeArrowheads="1"/>
            </p:cNvSpPr>
            <p:nvPr/>
          </p:nvSpPr>
          <p:spPr bwMode="auto">
            <a:xfrm>
              <a:off x="8038495" y="3609201"/>
              <a:ext cx="660400" cy="276999"/>
            </a:xfrm>
            <a:prstGeom prst="rect">
              <a:avLst/>
            </a:prstGeom>
            <a:noFill/>
            <a:ln w="9525">
              <a:noFill/>
              <a:miter lim="800000"/>
              <a:headEnd/>
              <a:tailEnd/>
            </a:ln>
            <a:effectLst/>
          </p:spPr>
          <p:txBody>
            <a:bodyPr wrap="square">
              <a:prstTxWarp prst="textNoShape">
                <a:avLst/>
              </a:prstTxWarp>
              <a:spAutoFit/>
            </a:bodyPr>
            <a:lstStyle/>
            <a:p>
              <a:r>
                <a:rPr lang="en-US" sz="1200" dirty="0" smtClean="0">
                  <a:solidFill>
                    <a:srgbClr val="000000"/>
                  </a:solidFill>
                  <a:latin typeface="Courier New"/>
                  <a:cs typeface="Courier New"/>
                </a:rPr>
                <a:t>array</a:t>
              </a:r>
              <a:endParaRPr lang="en-US" sz="1200" dirty="0">
                <a:solidFill>
                  <a:srgbClr val="000000"/>
                </a:solidFill>
                <a:latin typeface="Courier New"/>
                <a:cs typeface="Courier New"/>
              </a:endParaRPr>
            </a:p>
          </p:txBody>
        </p:sp>
      </p:grpSp>
      <p:grpSp>
        <p:nvGrpSpPr>
          <p:cNvPr id="4" name="Group 135"/>
          <p:cNvGrpSpPr/>
          <p:nvPr/>
        </p:nvGrpSpPr>
        <p:grpSpPr>
          <a:xfrm>
            <a:off x="481390" y="4059160"/>
            <a:ext cx="5614610" cy="1198640"/>
            <a:chOff x="481390" y="4059160"/>
            <a:chExt cx="5614610" cy="1198640"/>
          </a:xfrm>
        </p:grpSpPr>
        <p:sp>
          <p:nvSpPr>
            <p:cNvPr id="92" name="Rectangle 3"/>
            <p:cNvSpPr>
              <a:spLocks noChangeArrowheads="1"/>
            </p:cNvSpPr>
            <p:nvPr/>
          </p:nvSpPr>
          <p:spPr bwMode="auto">
            <a:xfrm>
              <a:off x="481390" y="4059160"/>
              <a:ext cx="5614610" cy="825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20000"/>
                </a:spcAft>
                <a:buFontTx/>
                <a:buChar char="•"/>
              </a:pPr>
              <a:r>
                <a:rPr lang="en-US" sz="2400" b="0" dirty="0" smtClean="0">
                  <a:solidFill>
                    <a:srgbClr val="000000"/>
                  </a:solidFill>
                </a:rPr>
                <a:t>C++ defines pointer addition so that the following identity always holds:</a:t>
              </a:r>
            </a:p>
          </p:txBody>
        </p:sp>
        <p:sp>
          <p:nvSpPr>
            <p:cNvPr id="93" name="TextBox 92"/>
            <p:cNvSpPr txBox="1"/>
            <p:nvPr/>
          </p:nvSpPr>
          <p:spPr>
            <a:xfrm>
              <a:off x="1219200" y="4857690"/>
              <a:ext cx="4495800" cy="400110"/>
            </a:xfrm>
            <a:prstGeom prst="rect">
              <a:avLst/>
            </a:prstGeom>
            <a:noFill/>
          </p:spPr>
          <p:txBody>
            <a:bodyPr wrap="square" rtlCol="0">
              <a:spAutoFit/>
            </a:bodyPr>
            <a:lstStyle/>
            <a:p>
              <a:r>
                <a:rPr lang="en-US" sz="2000" dirty="0" err="1" smtClean="0">
                  <a:solidFill>
                    <a:srgbClr val="000000"/>
                  </a:solidFill>
                  <a:latin typeface="Courier New"/>
                  <a:cs typeface="Courier New"/>
                </a:rPr>
                <a:t>dp</a:t>
              </a:r>
              <a:r>
                <a:rPr lang="en-US" sz="2000" dirty="0" smtClean="0">
                  <a:solidFill>
                    <a:srgbClr val="000000"/>
                  </a:solidFill>
                  <a:latin typeface="Courier New"/>
                  <a:cs typeface="Courier New"/>
                </a:rPr>
                <a:t> + </a:t>
              </a:r>
              <a:r>
                <a:rPr lang="en-US" sz="2000" dirty="0" err="1" smtClean="0">
                  <a:solidFill>
                    <a:srgbClr val="000000"/>
                  </a:solidFill>
                  <a:latin typeface="Courier New"/>
                  <a:cs typeface="Courier New"/>
                </a:rPr>
                <a:t>i</a:t>
              </a:r>
              <a:r>
                <a:rPr lang="en-US" sz="2000" dirty="0" smtClean="0">
                  <a:solidFill>
                    <a:srgbClr val="000000"/>
                  </a:solidFill>
                  <a:latin typeface="Courier New"/>
                  <a:cs typeface="Courier New"/>
                </a:rPr>
                <a:t> </a:t>
              </a:r>
              <a:r>
                <a:rPr lang="en-US" sz="2000" b="0" dirty="0" err="1" smtClean="0">
                  <a:solidFill>
                    <a:srgbClr val="000000"/>
                  </a:solidFill>
                  <a:sym typeface="Symbol"/>
                </a:rPr>
                <a:t></a:t>
              </a:r>
              <a:r>
                <a:rPr lang="en-US" sz="2000" dirty="0" smtClean="0">
                  <a:solidFill>
                    <a:srgbClr val="000000"/>
                  </a:solidFill>
                  <a:latin typeface="Courier New"/>
                  <a:cs typeface="Courier New"/>
                </a:rPr>
                <a:t> &amp;</a:t>
              </a:r>
              <a:r>
                <a:rPr lang="en-US" sz="2000" dirty="0" err="1" smtClean="0">
                  <a:solidFill>
                    <a:srgbClr val="000000"/>
                  </a:solidFill>
                  <a:latin typeface="Courier New"/>
                  <a:cs typeface="Courier New"/>
                </a:rPr>
                <a:t>array[i</a:t>
              </a:r>
              <a:r>
                <a:rPr lang="en-US" sz="2000" dirty="0" smtClean="0">
                  <a:solidFill>
                    <a:srgbClr val="000000"/>
                  </a:solidFill>
                  <a:latin typeface="Courier New"/>
                  <a:cs typeface="Courier New"/>
                </a:rPr>
                <a:t>]</a:t>
              </a:r>
              <a:endParaRPr lang="en-US" sz="2000" dirty="0">
                <a:solidFill>
                  <a:srgbClr val="000000"/>
                </a:solidFill>
                <a:latin typeface="Courier New"/>
                <a:cs typeface="Courier New"/>
              </a:endParaRPr>
            </a:p>
          </p:txBody>
        </p:sp>
      </p:grpSp>
      <p:grpSp>
        <p:nvGrpSpPr>
          <p:cNvPr id="5" name="Group 130"/>
          <p:cNvGrpSpPr/>
          <p:nvPr/>
        </p:nvGrpSpPr>
        <p:grpSpPr>
          <a:xfrm>
            <a:off x="6526590" y="3080655"/>
            <a:ext cx="1550610" cy="3378200"/>
            <a:chOff x="6526590" y="3080655"/>
            <a:chExt cx="1550610" cy="3378200"/>
          </a:xfrm>
        </p:grpSpPr>
        <p:sp>
          <p:nvSpPr>
            <p:cNvPr id="127" name="Rectangle 126"/>
            <p:cNvSpPr/>
            <p:nvPr/>
          </p:nvSpPr>
          <p:spPr bwMode="auto">
            <a:xfrm>
              <a:off x="6526590" y="3080655"/>
              <a:ext cx="1550610" cy="3378200"/>
            </a:xfrm>
            <a:prstGeom prst="rect">
              <a:avLst/>
            </a:prstGeom>
            <a:solidFill>
              <a:srgbClr val="CC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95" name="Rectangle 94"/>
            <p:cNvSpPr/>
            <p:nvPr/>
          </p:nvSpPr>
          <p:spPr bwMode="auto">
            <a:xfrm>
              <a:off x="7030963" y="3697515"/>
              <a:ext cx="1038981" cy="2553305"/>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96" name="Straight Connector 95"/>
            <p:cNvCxnSpPr/>
            <p:nvPr/>
          </p:nvCxnSpPr>
          <p:spPr bwMode="auto">
            <a:xfrm rot="10800000" flipH="1">
              <a:off x="7030962" y="4207874"/>
              <a:ext cx="1038981"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97" name="Straight Connector 96"/>
            <p:cNvCxnSpPr/>
            <p:nvPr/>
          </p:nvCxnSpPr>
          <p:spPr bwMode="auto">
            <a:xfrm rot="10800000" flipH="1">
              <a:off x="7030964" y="4718232"/>
              <a:ext cx="1038981"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98" name="Straight Connector 97"/>
            <p:cNvCxnSpPr/>
            <p:nvPr/>
          </p:nvCxnSpPr>
          <p:spPr bwMode="auto">
            <a:xfrm rot="10800000" flipH="1">
              <a:off x="7030966" y="5228590"/>
              <a:ext cx="1038981"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99" name="Straight Connector 98"/>
            <p:cNvCxnSpPr/>
            <p:nvPr/>
          </p:nvCxnSpPr>
          <p:spPr bwMode="auto">
            <a:xfrm rot="10800000" flipH="1">
              <a:off x="7030968" y="5738948"/>
              <a:ext cx="1038981"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04" name="Rectangle 103"/>
            <p:cNvSpPr/>
            <p:nvPr/>
          </p:nvSpPr>
          <p:spPr bwMode="auto">
            <a:xfrm>
              <a:off x="7011609" y="3175388"/>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108" name="Oval 61"/>
            <p:cNvSpPr>
              <a:spLocks noChangeArrowheads="1"/>
            </p:cNvSpPr>
            <p:nvPr/>
          </p:nvSpPr>
          <p:spPr bwMode="auto">
            <a:xfrm>
              <a:off x="7489146" y="3264505"/>
              <a:ext cx="74613" cy="74613"/>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cxnSp>
          <p:nvCxnSpPr>
            <p:cNvPr id="121" name="AutoShape 62"/>
            <p:cNvCxnSpPr>
              <a:cxnSpLocks noChangeShapeType="1"/>
            </p:cNvCxnSpPr>
            <p:nvPr/>
          </p:nvCxnSpPr>
          <p:spPr bwMode="auto">
            <a:xfrm rot="10800000" flipV="1">
              <a:off x="7001935" y="3308050"/>
              <a:ext cx="521191" cy="477760"/>
            </a:xfrm>
            <a:prstGeom prst="bentConnector3">
              <a:avLst>
                <a:gd name="adj1" fmla="val 138186"/>
              </a:avLst>
            </a:prstGeom>
            <a:noFill/>
            <a:ln w="9525">
              <a:solidFill>
                <a:schemeClr val="tx1"/>
              </a:solidFill>
              <a:miter lim="800000"/>
              <a:headEnd/>
              <a:tailEnd type="triangle" w="med" len="med"/>
            </a:ln>
            <a:effectLst/>
          </p:spPr>
        </p:cxnSp>
      </p:grpSp>
      <p:sp>
        <p:nvSpPr>
          <p:cNvPr id="134" name="Rectangle 3"/>
          <p:cNvSpPr>
            <a:spLocks noChangeArrowheads="1"/>
          </p:cNvSpPr>
          <p:nvPr/>
        </p:nvSpPr>
        <p:spPr bwMode="auto">
          <a:xfrm>
            <a:off x="481390" y="5358795"/>
            <a:ext cx="5767010" cy="508605"/>
          </a:xfrm>
          <a:prstGeom prst="rect">
            <a:avLst/>
          </a:prstGeom>
          <a:noFill/>
          <a:ln w="9525">
            <a:noFill/>
            <a:miter lim="800000"/>
            <a:headEnd/>
            <a:tailEnd/>
          </a:ln>
          <a:effectLst/>
        </p:spPr>
        <p:txBody>
          <a:bodyPr>
            <a:prstTxWarp prst="textNoShape">
              <a:avLst/>
            </a:prstTxWarp>
          </a:bodyPr>
          <a:lstStyle/>
          <a:p>
            <a:pPr marL="342900" algn="just">
              <a:lnSpc>
                <a:spcPct val="85000"/>
              </a:lnSpc>
              <a:spcAft>
                <a:spcPct val="20000"/>
              </a:spcAft>
            </a:pPr>
            <a:r>
              <a:rPr lang="en-US" sz="2400" b="0" dirty="0" smtClean="0">
                <a:solidFill>
                  <a:srgbClr val="000000"/>
                </a:solidFill>
              </a:rPr>
              <a:t>Thus, </a:t>
            </a:r>
            <a:r>
              <a:rPr lang="en-US" sz="2000" dirty="0" err="1" smtClean="0">
                <a:solidFill>
                  <a:srgbClr val="000000"/>
                </a:solidFill>
                <a:latin typeface="Courier New"/>
                <a:cs typeface="Courier New"/>
              </a:rPr>
              <a:t>dp</a:t>
            </a:r>
            <a:r>
              <a:rPr lang="en-US" sz="2000" dirty="0" smtClean="0">
                <a:solidFill>
                  <a:srgbClr val="000000"/>
                </a:solidFill>
                <a:latin typeface="Times New Roman"/>
                <a:cs typeface="Times New Roman"/>
              </a:rPr>
              <a:t> </a:t>
            </a:r>
            <a:r>
              <a:rPr lang="en-US" sz="2000" dirty="0" smtClean="0">
                <a:solidFill>
                  <a:srgbClr val="000000"/>
                </a:solidFill>
                <a:latin typeface="Courier New"/>
                <a:cs typeface="Courier New"/>
              </a:rPr>
              <a:t>+</a:t>
            </a:r>
            <a:r>
              <a:rPr lang="en-US" sz="2000" dirty="0" smtClean="0">
                <a:solidFill>
                  <a:srgbClr val="000000"/>
                </a:solidFill>
                <a:latin typeface="Times New Roman"/>
                <a:cs typeface="Times New Roman"/>
              </a:rPr>
              <a:t> </a:t>
            </a:r>
            <a:r>
              <a:rPr lang="en-US" sz="2000" dirty="0" smtClean="0">
                <a:solidFill>
                  <a:srgbClr val="000000"/>
                </a:solidFill>
                <a:latin typeface="Courier New"/>
                <a:cs typeface="Courier New"/>
              </a:rPr>
              <a:t>2 </a:t>
            </a:r>
            <a:r>
              <a:rPr lang="en-US" sz="2400" b="0" dirty="0" smtClean="0">
                <a:solidFill>
                  <a:srgbClr val="000000"/>
                </a:solidFill>
              </a:rPr>
              <a:t>points to </a:t>
            </a:r>
            <a:r>
              <a:rPr lang="en-US" sz="2000" dirty="0" smtClean="0">
                <a:solidFill>
                  <a:srgbClr val="000000"/>
                </a:solidFill>
                <a:latin typeface="Courier New"/>
                <a:cs typeface="Courier New"/>
              </a:rPr>
              <a:t>array[2]</a:t>
            </a:r>
            <a:r>
              <a:rPr lang="en-US" sz="2400" b="0" dirty="0" smtClean="0">
                <a:solidFill>
                  <a:srgbClr val="000000"/>
                </a:solidFill>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2"/>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74"/>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0" nodeType="afterEffect">
                                  <p:stCondLst>
                                    <p:cond delay="0"/>
                                  </p:stCondLst>
                                  <p:childTnLst>
                                    <p:set>
                                      <p:cBhvr>
                                        <p:cTn id="12" dur="1" fill="hold">
                                          <p:stCondLst>
                                            <p:cond delay="0"/>
                                          </p:stCondLst>
                                        </p:cTn>
                                        <p:tgtEl>
                                          <p:spTgt spid="7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3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nodeType="clickEffect">
                                  <p:stCondLst>
                                    <p:cond delay="0"/>
                                  </p:stCondLst>
                                  <p:childTnLst>
                                    <p:set>
                                      <p:cBhvr>
                                        <p:cTn id="36"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P spid="74" grpId="0"/>
      <p:bldP spid="75" grpId="0"/>
      <p:bldP spid="134" grpId="0"/>
    </p:bld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67330"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C Strings are Pointers to Characters</a:t>
            </a:r>
            <a:endParaRPr lang="en-US" sz="4000" dirty="0">
              <a:solidFill>
                <a:srgbClr val="FF0000"/>
              </a:solidFill>
            </a:endParaRPr>
          </a:p>
        </p:txBody>
      </p:sp>
      <p:sp>
        <p:nvSpPr>
          <p:cNvPr id="867331" name="Rectangle 3"/>
          <p:cNvSpPr>
            <a:spLocks noChangeArrowheads="1"/>
          </p:cNvSpPr>
          <p:nvPr/>
        </p:nvSpPr>
        <p:spPr bwMode="auto">
          <a:xfrm>
            <a:off x="482600" y="1155700"/>
            <a:ext cx="8051800" cy="825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20000"/>
              </a:spcAft>
              <a:buFontTx/>
              <a:buChar char="•"/>
            </a:pPr>
            <a:r>
              <a:rPr lang="en-US" sz="2400" b="0" dirty="0" smtClean="0">
                <a:solidFill>
                  <a:srgbClr val="000000"/>
                </a:solidFill>
              </a:rPr>
              <a:t>As you know from Chapter 3, C++ supports the old C style of strings, which is simply a pointer to a character, which is the first element of a character array terminated by the </a:t>
            </a:r>
            <a:r>
              <a:rPr lang="en-US" sz="2400" i="1" dirty="0" smtClean="0">
                <a:solidFill>
                  <a:srgbClr val="000000"/>
                </a:solidFill>
              </a:rPr>
              <a:t>null character</a:t>
            </a:r>
            <a:r>
              <a:rPr lang="en-US" sz="2400" b="0" dirty="0" smtClean="0">
                <a:solidFill>
                  <a:srgbClr val="000000"/>
                </a:solidFill>
              </a:rPr>
              <a:t> (</a:t>
            </a:r>
            <a:r>
              <a:rPr lang="en-US" sz="2000" dirty="0" smtClean="0">
                <a:solidFill>
                  <a:srgbClr val="000000"/>
                </a:solidFill>
                <a:latin typeface="Courier New"/>
                <a:cs typeface="Courier New"/>
              </a:rPr>
              <a:t>'\0'</a:t>
            </a:r>
            <a:r>
              <a:rPr lang="en-US" sz="2400" b="0" dirty="0" smtClean="0">
                <a:solidFill>
                  <a:srgbClr val="000000"/>
                </a:solidFill>
              </a:rPr>
              <a:t>).</a:t>
            </a:r>
          </a:p>
        </p:txBody>
      </p:sp>
      <p:sp>
        <p:nvSpPr>
          <p:cNvPr id="74" name="TextBox 73"/>
          <p:cNvSpPr txBox="1"/>
          <p:nvPr/>
        </p:nvSpPr>
        <p:spPr>
          <a:xfrm>
            <a:off x="1600200" y="3033480"/>
            <a:ext cx="4495800" cy="400110"/>
          </a:xfrm>
          <a:prstGeom prst="rect">
            <a:avLst/>
          </a:prstGeom>
          <a:noFill/>
        </p:spPr>
        <p:txBody>
          <a:bodyPr wrap="square" rtlCol="0">
            <a:spAutoFit/>
          </a:bodyPr>
          <a:lstStyle/>
          <a:p>
            <a:r>
              <a:rPr lang="en-US" sz="2000" dirty="0" smtClean="0">
                <a:solidFill>
                  <a:srgbClr val="000000"/>
                </a:solidFill>
                <a:latin typeface="Courier New"/>
                <a:cs typeface="Courier New"/>
              </a:rPr>
              <a:t>char *</a:t>
            </a:r>
            <a:r>
              <a:rPr lang="en-US" sz="2000" dirty="0" err="1" smtClean="0">
                <a:solidFill>
                  <a:srgbClr val="000000"/>
                </a:solidFill>
                <a:latin typeface="Courier New"/>
                <a:cs typeface="Courier New"/>
              </a:rPr>
              <a:t>msg</a:t>
            </a:r>
            <a:r>
              <a:rPr lang="en-US" sz="2000" dirty="0" smtClean="0">
                <a:solidFill>
                  <a:srgbClr val="000000"/>
                </a:solidFill>
                <a:latin typeface="Courier New"/>
                <a:cs typeface="Courier New"/>
              </a:rPr>
              <a:t> = "hello, world";</a:t>
            </a:r>
          </a:p>
        </p:txBody>
      </p:sp>
      <p:sp>
        <p:nvSpPr>
          <p:cNvPr id="75" name="Rectangle 3"/>
          <p:cNvSpPr>
            <a:spLocks noChangeArrowheads="1"/>
          </p:cNvSpPr>
          <p:nvPr/>
        </p:nvSpPr>
        <p:spPr bwMode="auto">
          <a:xfrm>
            <a:off x="481390" y="3490680"/>
            <a:ext cx="5767010" cy="508605"/>
          </a:xfrm>
          <a:prstGeom prst="rect">
            <a:avLst/>
          </a:prstGeom>
          <a:noFill/>
          <a:ln w="9525">
            <a:noFill/>
            <a:miter lim="800000"/>
            <a:headEnd/>
            <a:tailEnd/>
          </a:ln>
          <a:effectLst/>
        </p:spPr>
        <p:txBody>
          <a:bodyPr>
            <a:prstTxWarp prst="textNoShape">
              <a:avLst/>
            </a:prstTxWarp>
          </a:bodyPr>
          <a:lstStyle/>
          <a:p>
            <a:pPr marL="342900" algn="just">
              <a:lnSpc>
                <a:spcPct val="85000"/>
              </a:lnSpc>
              <a:spcAft>
                <a:spcPct val="20000"/>
              </a:spcAft>
            </a:pPr>
            <a:r>
              <a:rPr lang="en-US" sz="2400" b="0" dirty="0" smtClean="0">
                <a:solidFill>
                  <a:srgbClr val="000000"/>
                </a:solidFill>
              </a:rPr>
              <a:t>generate in memory?</a:t>
            </a:r>
          </a:p>
        </p:txBody>
      </p:sp>
      <p:sp>
        <p:nvSpPr>
          <p:cNvPr id="38" name="Rectangle 3"/>
          <p:cNvSpPr>
            <a:spLocks noChangeArrowheads="1"/>
          </p:cNvSpPr>
          <p:nvPr/>
        </p:nvSpPr>
        <p:spPr bwMode="auto">
          <a:xfrm>
            <a:off x="469295" y="2588980"/>
            <a:ext cx="6617305" cy="825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20000"/>
              </a:spcAft>
              <a:buFontTx/>
              <a:buChar char="•"/>
            </a:pPr>
            <a:r>
              <a:rPr lang="en-US" sz="2400" b="0" dirty="0" smtClean="0">
                <a:solidFill>
                  <a:srgbClr val="000000"/>
                </a:solidFill>
              </a:rPr>
              <a:t>Given this definition, what does the declaration </a:t>
            </a:r>
          </a:p>
        </p:txBody>
      </p:sp>
      <p:grpSp>
        <p:nvGrpSpPr>
          <p:cNvPr id="2" name="Group 173"/>
          <p:cNvGrpSpPr/>
          <p:nvPr/>
        </p:nvGrpSpPr>
        <p:grpSpPr>
          <a:xfrm>
            <a:off x="6565295" y="3304526"/>
            <a:ext cx="2045305" cy="1840934"/>
            <a:chOff x="6565295" y="3304526"/>
            <a:chExt cx="2045305" cy="1840934"/>
          </a:xfrm>
        </p:grpSpPr>
        <p:sp>
          <p:nvSpPr>
            <p:cNvPr id="39" name="Rectangle 38"/>
            <p:cNvSpPr/>
            <p:nvPr/>
          </p:nvSpPr>
          <p:spPr bwMode="auto">
            <a:xfrm>
              <a:off x="7011609" y="4889428"/>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40" name="Rectangle 152"/>
            <p:cNvSpPr>
              <a:spLocks noChangeArrowheads="1"/>
            </p:cNvSpPr>
            <p:nvPr/>
          </p:nvSpPr>
          <p:spPr bwMode="auto">
            <a:xfrm>
              <a:off x="8026400" y="4862280"/>
              <a:ext cx="584200" cy="276999"/>
            </a:xfrm>
            <a:prstGeom prst="rect">
              <a:avLst/>
            </a:prstGeom>
            <a:noFill/>
            <a:ln w="9525">
              <a:noFill/>
              <a:miter lim="800000"/>
              <a:headEnd/>
              <a:tailEnd/>
            </a:ln>
            <a:effectLst/>
          </p:spPr>
          <p:txBody>
            <a:bodyPr>
              <a:prstTxWarp prst="textNoShape">
                <a:avLst/>
              </a:prstTxWarp>
              <a:spAutoFit/>
            </a:bodyPr>
            <a:lstStyle/>
            <a:p>
              <a:r>
                <a:rPr lang="en-US" sz="1200" dirty="0" err="1" smtClean="0">
                  <a:solidFill>
                    <a:srgbClr val="000000"/>
                  </a:solidFill>
                  <a:latin typeface="Courier New"/>
                  <a:cs typeface="Courier New"/>
                </a:rPr>
                <a:t>msg</a:t>
              </a:r>
              <a:endParaRPr lang="en-US" sz="1200" dirty="0">
                <a:solidFill>
                  <a:srgbClr val="000000"/>
                </a:solidFill>
                <a:latin typeface="Courier New"/>
                <a:cs typeface="Courier New"/>
              </a:endParaRPr>
            </a:p>
          </p:txBody>
        </p:sp>
        <p:grpSp>
          <p:nvGrpSpPr>
            <p:cNvPr id="3" name="Group 65"/>
            <p:cNvGrpSpPr/>
            <p:nvPr/>
          </p:nvGrpSpPr>
          <p:grpSpPr>
            <a:xfrm>
              <a:off x="6991350" y="3304526"/>
              <a:ext cx="1085850" cy="338554"/>
              <a:chOff x="6991350" y="2607846"/>
              <a:chExt cx="1085850" cy="338554"/>
            </a:xfrm>
          </p:grpSpPr>
          <p:sp>
            <p:nvSpPr>
              <p:cNvPr id="41" name="Rectangle 40"/>
              <p:cNvSpPr/>
              <p:nvPr/>
            </p:nvSpPr>
            <p:spPr bwMode="auto">
              <a:xfrm>
                <a:off x="7010400" y="2667000"/>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44" name="Straight Connector 43"/>
              <p:cNvCxnSpPr/>
              <p:nvPr/>
            </p:nvCxnSpPr>
            <p:spPr bwMode="auto">
              <a:xfrm rot="16200000" flipH="1">
                <a:off x="7143131" y="2794223"/>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5" name="Straight Connector 44"/>
              <p:cNvCxnSpPr/>
              <p:nvPr/>
            </p:nvCxnSpPr>
            <p:spPr bwMode="auto">
              <a:xfrm rot="16200000" flipH="1">
                <a:off x="7403084" y="2793430"/>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6" name="Straight Connector 45"/>
              <p:cNvCxnSpPr/>
              <p:nvPr/>
            </p:nvCxnSpPr>
            <p:spPr bwMode="auto">
              <a:xfrm rot="16200000" flipH="1">
                <a:off x="7663037" y="279263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49" name="TextBox 48"/>
              <p:cNvSpPr txBox="1"/>
              <p:nvPr/>
            </p:nvSpPr>
            <p:spPr>
              <a:xfrm>
                <a:off x="6991350" y="2607846"/>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h</a:t>
                </a:r>
                <a:endParaRPr lang="en-US" sz="1600" dirty="0">
                  <a:solidFill>
                    <a:srgbClr val="000000"/>
                  </a:solidFill>
                  <a:latin typeface="Courier New"/>
                  <a:cs typeface="Courier New"/>
                </a:endParaRPr>
              </a:p>
            </p:txBody>
          </p:sp>
          <p:sp>
            <p:nvSpPr>
              <p:cNvPr id="50" name="TextBox 49"/>
              <p:cNvSpPr txBox="1"/>
              <p:nvPr/>
            </p:nvSpPr>
            <p:spPr>
              <a:xfrm>
                <a:off x="7251700" y="2607846"/>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e</a:t>
                </a:r>
                <a:endParaRPr lang="en-US" sz="1600" dirty="0">
                  <a:solidFill>
                    <a:srgbClr val="000000"/>
                  </a:solidFill>
                  <a:latin typeface="Courier New"/>
                  <a:cs typeface="Courier New"/>
                </a:endParaRPr>
              </a:p>
            </p:txBody>
          </p:sp>
          <p:sp>
            <p:nvSpPr>
              <p:cNvPr id="51" name="TextBox 50"/>
              <p:cNvSpPr txBox="1"/>
              <p:nvPr/>
            </p:nvSpPr>
            <p:spPr>
              <a:xfrm>
                <a:off x="7512050" y="2607846"/>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l</a:t>
                </a:r>
                <a:endParaRPr lang="en-US" sz="1600" dirty="0">
                  <a:solidFill>
                    <a:srgbClr val="000000"/>
                  </a:solidFill>
                  <a:latin typeface="Courier New"/>
                  <a:cs typeface="Courier New"/>
                </a:endParaRPr>
              </a:p>
            </p:txBody>
          </p:sp>
          <p:sp>
            <p:nvSpPr>
              <p:cNvPr id="52" name="TextBox 51"/>
              <p:cNvSpPr txBox="1"/>
              <p:nvPr/>
            </p:nvSpPr>
            <p:spPr>
              <a:xfrm>
                <a:off x="7772400" y="2607846"/>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l</a:t>
                </a:r>
                <a:endParaRPr lang="en-US" sz="1600" dirty="0">
                  <a:solidFill>
                    <a:srgbClr val="000000"/>
                  </a:solidFill>
                  <a:latin typeface="Courier New"/>
                  <a:cs typeface="Courier New"/>
                </a:endParaRPr>
              </a:p>
            </p:txBody>
          </p:sp>
        </p:grpSp>
        <p:grpSp>
          <p:nvGrpSpPr>
            <p:cNvPr id="4" name="Group 66"/>
            <p:cNvGrpSpPr/>
            <p:nvPr/>
          </p:nvGrpSpPr>
          <p:grpSpPr>
            <a:xfrm>
              <a:off x="6991350" y="3558526"/>
              <a:ext cx="1085850" cy="338554"/>
              <a:chOff x="6991350" y="2607846"/>
              <a:chExt cx="1085850" cy="338554"/>
            </a:xfrm>
          </p:grpSpPr>
          <p:sp>
            <p:nvSpPr>
              <p:cNvPr id="73" name="Rectangle 72"/>
              <p:cNvSpPr/>
              <p:nvPr/>
            </p:nvSpPr>
            <p:spPr bwMode="auto">
              <a:xfrm>
                <a:off x="7010400" y="2667000"/>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76" name="Straight Connector 75"/>
              <p:cNvCxnSpPr/>
              <p:nvPr/>
            </p:nvCxnSpPr>
            <p:spPr bwMode="auto">
              <a:xfrm rot="16200000" flipH="1">
                <a:off x="7143131" y="2794223"/>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77" name="Straight Connector 76"/>
              <p:cNvCxnSpPr/>
              <p:nvPr/>
            </p:nvCxnSpPr>
            <p:spPr bwMode="auto">
              <a:xfrm rot="16200000" flipH="1">
                <a:off x="7403084" y="2793430"/>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78" name="Straight Connector 77"/>
              <p:cNvCxnSpPr/>
              <p:nvPr/>
            </p:nvCxnSpPr>
            <p:spPr bwMode="auto">
              <a:xfrm rot="16200000" flipH="1">
                <a:off x="7663037" y="279263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79" name="TextBox 78"/>
              <p:cNvSpPr txBox="1"/>
              <p:nvPr/>
            </p:nvSpPr>
            <p:spPr>
              <a:xfrm>
                <a:off x="6991350" y="2607846"/>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o</a:t>
                </a:r>
                <a:endParaRPr lang="en-US" sz="1600" dirty="0">
                  <a:solidFill>
                    <a:srgbClr val="000000"/>
                  </a:solidFill>
                  <a:latin typeface="Courier New"/>
                  <a:cs typeface="Courier New"/>
                </a:endParaRPr>
              </a:p>
            </p:txBody>
          </p:sp>
          <p:sp>
            <p:nvSpPr>
              <p:cNvPr id="80" name="TextBox 79"/>
              <p:cNvSpPr txBox="1"/>
              <p:nvPr/>
            </p:nvSpPr>
            <p:spPr>
              <a:xfrm>
                <a:off x="7251700" y="2607846"/>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a:t>
                </a:r>
                <a:endParaRPr lang="en-US" sz="1600" dirty="0">
                  <a:solidFill>
                    <a:srgbClr val="000000"/>
                  </a:solidFill>
                  <a:latin typeface="Courier New"/>
                  <a:cs typeface="Courier New"/>
                </a:endParaRPr>
              </a:p>
            </p:txBody>
          </p:sp>
          <p:sp>
            <p:nvSpPr>
              <p:cNvPr id="81" name="TextBox 80"/>
              <p:cNvSpPr txBox="1"/>
              <p:nvPr/>
            </p:nvSpPr>
            <p:spPr>
              <a:xfrm>
                <a:off x="7512050" y="2607846"/>
                <a:ext cx="304800" cy="338554"/>
              </a:xfrm>
              <a:prstGeom prst="rect">
                <a:avLst/>
              </a:prstGeom>
              <a:noFill/>
            </p:spPr>
            <p:txBody>
              <a:bodyPr wrap="square" rtlCol="0">
                <a:spAutoFit/>
              </a:bodyPr>
              <a:lstStyle/>
              <a:p>
                <a:pPr algn="ctr"/>
                <a:endParaRPr lang="en-US" sz="1600" dirty="0">
                  <a:solidFill>
                    <a:srgbClr val="000000"/>
                  </a:solidFill>
                  <a:latin typeface="Courier New"/>
                  <a:cs typeface="Courier New"/>
                </a:endParaRPr>
              </a:p>
            </p:txBody>
          </p:sp>
          <p:sp>
            <p:nvSpPr>
              <p:cNvPr id="82" name="TextBox 81"/>
              <p:cNvSpPr txBox="1"/>
              <p:nvPr/>
            </p:nvSpPr>
            <p:spPr>
              <a:xfrm>
                <a:off x="7772400" y="2607846"/>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w</a:t>
                </a:r>
                <a:endParaRPr lang="en-US" sz="1600" dirty="0">
                  <a:solidFill>
                    <a:srgbClr val="000000"/>
                  </a:solidFill>
                  <a:latin typeface="Courier New"/>
                  <a:cs typeface="Courier New"/>
                </a:endParaRPr>
              </a:p>
            </p:txBody>
          </p:sp>
        </p:grpSp>
        <p:grpSp>
          <p:nvGrpSpPr>
            <p:cNvPr id="5" name="Group 82"/>
            <p:cNvGrpSpPr/>
            <p:nvPr/>
          </p:nvGrpSpPr>
          <p:grpSpPr>
            <a:xfrm>
              <a:off x="6991350" y="3812526"/>
              <a:ext cx="1085850" cy="338554"/>
              <a:chOff x="6991350" y="2607846"/>
              <a:chExt cx="1085850" cy="338554"/>
            </a:xfrm>
          </p:grpSpPr>
          <p:sp>
            <p:nvSpPr>
              <p:cNvPr id="84" name="Rectangle 83"/>
              <p:cNvSpPr/>
              <p:nvPr/>
            </p:nvSpPr>
            <p:spPr bwMode="auto">
              <a:xfrm>
                <a:off x="7010400" y="2667000"/>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85" name="Straight Connector 84"/>
              <p:cNvCxnSpPr/>
              <p:nvPr/>
            </p:nvCxnSpPr>
            <p:spPr bwMode="auto">
              <a:xfrm rot="16200000" flipH="1">
                <a:off x="7143131" y="2794223"/>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88" name="Straight Connector 87"/>
              <p:cNvCxnSpPr/>
              <p:nvPr/>
            </p:nvCxnSpPr>
            <p:spPr bwMode="auto">
              <a:xfrm rot="16200000" flipH="1">
                <a:off x="7403084" y="2793430"/>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94" name="Straight Connector 93"/>
              <p:cNvCxnSpPr/>
              <p:nvPr/>
            </p:nvCxnSpPr>
            <p:spPr bwMode="auto">
              <a:xfrm rot="16200000" flipH="1">
                <a:off x="7663037" y="279263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00" name="TextBox 99"/>
              <p:cNvSpPr txBox="1"/>
              <p:nvPr/>
            </p:nvSpPr>
            <p:spPr>
              <a:xfrm>
                <a:off x="6991350" y="2607846"/>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o</a:t>
                </a:r>
                <a:endParaRPr lang="en-US" sz="1600" dirty="0">
                  <a:solidFill>
                    <a:srgbClr val="000000"/>
                  </a:solidFill>
                  <a:latin typeface="Courier New"/>
                  <a:cs typeface="Courier New"/>
                </a:endParaRPr>
              </a:p>
            </p:txBody>
          </p:sp>
          <p:sp>
            <p:nvSpPr>
              <p:cNvPr id="101" name="TextBox 100"/>
              <p:cNvSpPr txBox="1"/>
              <p:nvPr/>
            </p:nvSpPr>
            <p:spPr>
              <a:xfrm>
                <a:off x="7251700" y="2607846"/>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r</a:t>
                </a:r>
                <a:endParaRPr lang="en-US" sz="1600" dirty="0">
                  <a:solidFill>
                    <a:srgbClr val="000000"/>
                  </a:solidFill>
                  <a:latin typeface="Courier New"/>
                  <a:cs typeface="Courier New"/>
                </a:endParaRPr>
              </a:p>
            </p:txBody>
          </p:sp>
          <p:sp>
            <p:nvSpPr>
              <p:cNvPr id="102" name="TextBox 101"/>
              <p:cNvSpPr txBox="1"/>
              <p:nvPr/>
            </p:nvSpPr>
            <p:spPr>
              <a:xfrm>
                <a:off x="7512050" y="2607846"/>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l</a:t>
                </a:r>
                <a:endParaRPr lang="en-US" sz="1600" dirty="0">
                  <a:solidFill>
                    <a:srgbClr val="000000"/>
                  </a:solidFill>
                  <a:latin typeface="Courier New"/>
                  <a:cs typeface="Courier New"/>
                </a:endParaRPr>
              </a:p>
            </p:txBody>
          </p:sp>
          <p:sp>
            <p:nvSpPr>
              <p:cNvPr id="103" name="TextBox 102"/>
              <p:cNvSpPr txBox="1"/>
              <p:nvPr/>
            </p:nvSpPr>
            <p:spPr>
              <a:xfrm>
                <a:off x="7772400" y="2607846"/>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d</a:t>
                </a:r>
                <a:endParaRPr lang="en-US" sz="1600" dirty="0">
                  <a:solidFill>
                    <a:srgbClr val="000000"/>
                  </a:solidFill>
                  <a:latin typeface="Courier New"/>
                  <a:cs typeface="Courier New"/>
                </a:endParaRPr>
              </a:p>
            </p:txBody>
          </p:sp>
        </p:grpSp>
        <p:grpSp>
          <p:nvGrpSpPr>
            <p:cNvPr id="6" name="Group 104"/>
            <p:cNvGrpSpPr/>
            <p:nvPr/>
          </p:nvGrpSpPr>
          <p:grpSpPr>
            <a:xfrm>
              <a:off x="6946900" y="4066526"/>
              <a:ext cx="1130300" cy="338554"/>
              <a:chOff x="6946900" y="2607846"/>
              <a:chExt cx="1130300" cy="338554"/>
            </a:xfrm>
          </p:grpSpPr>
          <p:sp>
            <p:nvSpPr>
              <p:cNvPr id="106" name="Rectangle 105"/>
              <p:cNvSpPr/>
              <p:nvPr/>
            </p:nvSpPr>
            <p:spPr bwMode="auto">
              <a:xfrm>
                <a:off x="7010400" y="2667000"/>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107" name="Straight Connector 106"/>
              <p:cNvCxnSpPr/>
              <p:nvPr/>
            </p:nvCxnSpPr>
            <p:spPr bwMode="auto">
              <a:xfrm rot="16200000" flipH="1">
                <a:off x="7143131" y="2794223"/>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09" name="Straight Connector 108"/>
              <p:cNvCxnSpPr/>
              <p:nvPr/>
            </p:nvCxnSpPr>
            <p:spPr bwMode="auto">
              <a:xfrm rot="16200000" flipH="1">
                <a:off x="7403084" y="2793430"/>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10" name="Straight Connector 109"/>
              <p:cNvCxnSpPr/>
              <p:nvPr/>
            </p:nvCxnSpPr>
            <p:spPr bwMode="auto">
              <a:xfrm rot="16200000" flipH="1">
                <a:off x="7663037" y="279263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11" name="TextBox 110"/>
              <p:cNvSpPr txBox="1"/>
              <p:nvPr/>
            </p:nvSpPr>
            <p:spPr>
              <a:xfrm>
                <a:off x="6946900" y="2645946"/>
                <a:ext cx="381000" cy="276999"/>
              </a:xfrm>
              <a:prstGeom prst="rect">
                <a:avLst/>
              </a:prstGeom>
              <a:noFill/>
            </p:spPr>
            <p:txBody>
              <a:bodyPr wrap="square" rtlCol="0">
                <a:spAutoFit/>
              </a:bodyPr>
              <a:lstStyle/>
              <a:p>
                <a:pPr algn="ctr"/>
                <a:r>
                  <a:rPr lang="en-US" sz="1200" dirty="0" smtClean="0">
                    <a:solidFill>
                      <a:srgbClr val="000000"/>
                    </a:solidFill>
                    <a:latin typeface="Courier New"/>
                    <a:cs typeface="Courier New"/>
                  </a:rPr>
                  <a:t>\0</a:t>
                </a:r>
                <a:endParaRPr lang="en-US" sz="1200" dirty="0">
                  <a:solidFill>
                    <a:srgbClr val="000000"/>
                  </a:solidFill>
                  <a:latin typeface="Courier New"/>
                  <a:cs typeface="Courier New"/>
                </a:endParaRPr>
              </a:p>
            </p:txBody>
          </p:sp>
          <p:sp>
            <p:nvSpPr>
              <p:cNvPr id="112" name="TextBox 111"/>
              <p:cNvSpPr txBox="1"/>
              <p:nvPr/>
            </p:nvSpPr>
            <p:spPr>
              <a:xfrm>
                <a:off x="7251700" y="2607846"/>
                <a:ext cx="304800" cy="338554"/>
              </a:xfrm>
              <a:prstGeom prst="rect">
                <a:avLst/>
              </a:prstGeom>
              <a:noFill/>
            </p:spPr>
            <p:txBody>
              <a:bodyPr wrap="square" rtlCol="0">
                <a:spAutoFit/>
              </a:bodyPr>
              <a:lstStyle/>
              <a:p>
                <a:pPr algn="ctr"/>
                <a:endParaRPr lang="en-US" sz="1600" dirty="0">
                  <a:solidFill>
                    <a:srgbClr val="000000"/>
                  </a:solidFill>
                  <a:latin typeface="Courier New"/>
                  <a:cs typeface="Courier New"/>
                </a:endParaRPr>
              </a:p>
            </p:txBody>
          </p:sp>
          <p:sp>
            <p:nvSpPr>
              <p:cNvPr id="113" name="TextBox 112"/>
              <p:cNvSpPr txBox="1"/>
              <p:nvPr/>
            </p:nvSpPr>
            <p:spPr>
              <a:xfrm>
                <a:off x="7512050" y="2607846"/>
                <a:ext cx="304800" cy="338554"/>
              </a:xfrm>
              <a:prstGeom prst="rect">
                <a:avLst/>
              </a:prstGeom>
              <a:noFill/>
            </p:spPr>
            <p:txBody>
              <a:bodyPr wrap="square" rtlCol="0">
                <a:spAutoFit/>
              </a:bodyPr>
              <a:lstStyle/>
              <a:p>
                <a:pPr algn="ctr"/>
                <a:endParaRPr lang="en-US" sz="1600" dirty="0">
                  <a:solidFill>
                    <a:srgbClr val="000000"/>
                  </a:solidFill>
                  <a:latin typeface="Courier New"/>
                  <a:cs typeface="Courier New"/>
                </a:endParaRPr>
              </a:p>
            </p:txBody>
          </p:sp>
          <p:sp>
            <p:nvSpPr>
              <p:cNvPr id="114" name="TextBox 113"/>
              <p:cNvSpPr txBox="1"/>
              <p:nvPr/>
            </p:nvSpPr>
            <p:spPr>
              <a:xfrm>
                <a:off x="7772400" y="2607846"/>
                <a:ext cx="304800" cy="338554"/>
              </a:xfrm>
              <a:prstGeom prst="rect">
                <a:avLst/>
              </a:prstGeom>
              <a:noFill/>
            </p:spPr>
            <p:txBody>
              <a:bodyPr wrap="square" rtlCol="0">
                <a:spAutoFit/>
              </a:bodyPr>
              <a:lstStyle/>
              <a:p>
                <a:pPr algn="ctr"/>
                <a:endParaRPr lang="en-US" sz="1600" dirty="0">
                  <a:solidFill>
                    <a:srgbClr val="000000"/>
                  </a:solidFill>
                  <a:latin typeface="Courier New"/>
                  <a:cs typeface="Courier New"/>
                </a:endParaRPr>
              </a:p>
            </p:txBody>
          </p:sp>
        </p:grpSp>
        <p:sp>
          <p:nvSpPr>
            <p:cNvPr id="149" name="Rectangle 152"/>
            <p:cNvSpPr>
              <a:spLocks noChangeArrowheads="1"/>
            </p:cNvSpPr>
            <p:nvPr/>
          </p:nvSpPr>
          <p:spPr bwMode="auto">
            <a:xfrm>
              <a:off x="7022497" y="4900985"/>
              <a:ext cx="1034143" cy="244475"/>
            </a:xfrm>
            <a:prstGeom prst="rect">
              <a:avLst/>
            </a:prstGeom>
            <a:noFill/>
            <a:ln w="9525">
              <a:noFill/>
              <a:miter lim="800000"/>
              <a:headEnd/>
              <a:tailEnd/>
            </a:ln>
            <a:effectLst/>
          </p:spPr>
          <p:txBody>
            <a:bodyPr wrap="square">
              <a:prstTxWarp prst="textNoShape">
                <a:avLst/>
              </a:prstTxWarp>
              <a:spAutoFit/>
            </a:bodyPr>
            <a:lstStyle/>
            <a:p>
              <a:pPr algn="ctr"/>
              <a:r>
                <a:rPr lang="en-US" sz="1000" dirty="0" smtClean="0">
                  <a:solidFill>
                    <a:srgbClr val="000000"/>
                  </a:solidFill>
                  <a:latin typeface="Helvetica Neue"/>
                </a:rPr>
                <a:t>0200</a:t>
              </a:r>
              <a:endParaRPr lang="en-US" sz="1000" dirty="0">
                <a:solidFill>
                  <a:srgbClr val="000000"/>
                </a:solidFill>
                <a:latin typeface="Helvetica Neue"/>
              </a:endParaRPr>
            </a:p>
          </p:txBody>
        </p:sp>
        <p:sp>
          <p:nvSpPr>
            <p:cNvPr id="145" name="Rectangle 152"/>
            <p:cNvSpPr>
              <a:spLocks noChangeArrowheads="1"/>
            </p:cNvSpPr>
            <p:nvPr/>
          </p:nvSpPr>
          <p:spPr bwMode="auto">
            <a:xfrm>
              <a:off x="6578600" y="3381825"/>
              <a:ext cx="584200" cy="244475"/>
            </a:xfrm>
            <a:prstGeom prst="rect">
              <a:avLst/>
            </a:prstGeom>
            <a:noFill/>
            <a:ln w="9525">
              <a:noFill/>
              <a:miter lim="800000"/>
              <a:headEnd/>
              <a:tailEnd/>
            </a:ln>
            <a:effectLst/>
          </p:spPr>
          <p:txBody>
            <a:bodyPr>
              <a:prstTxWarp prst="textNoShape">
                <a:avLst/>
              </a:prstTxWarp>
              <a:spAutoFit/>
            </a:bodyPr>
            <a:lstStyle/>
            <a:p>
              <a:r>
                <a:rPr lang="en-US" sz="1000" dirty="0" smtClean="0">
                  <a:solidFill>
                    <a:srgbClr val="000000"/>
                  </a:solidFill>
                  <a:latin typeface="Helvetica Neue"/>
                </a:rPr>
                <a:t>0200</a:t>
              </a:r>
              <a:endParaRPr lang="en-US" sz="1000" dirty="0">
                <a:solidFill>
                  <a:srgbClr val="000000"/>
                </a:solidFill>
                <a:latin typeface="Helvetica Neue"/>
              </a:endParaRPr>
            </a:p>
          </p:txBody>
        </p:sp>
        <p:sp>
          <p:nvSpPr>
            <p:cNvPr id="146" name="Rectangle 152"/>
            <p:cNvSpPr>
              <a:spLocks noChangeArrowheads="1"/>
            </p:cNvSpPr>
            <p:nvPr/>
          </p:nvSpPr>
          <p:spPr bwMode="auto">
            <a:xfrm>
              <a:off x="6578600" y="3630985"/>
              <a:ext cx="584200" cy="244475"/>
            </a:xfrm>
            <a:prstGeom prst="rect">
              <a:avLst/>
            </a:prstGeom>
            <a:noFill/>
            <a:ln w="9525">
              <a:noFill/>
              <a:miter lim="800000"/>
              <a:headEnd/>
              <a:tailEnd/>
            </a:ln>
            <a:effectLst/>
          </p:spPr>
          <p:txBody>
            <a:bodyPr>
              <a:prstTxWarp prst="textNoShape">
                <a:avLst/>
              </a:prstTxWarp>
              <a:spAutoFit/>
            </a:bodyPr>
            <a:lstStyle/>
            <a:p>
              <a:r>
                <a:rPr lang="en-US" sz="1000" dirty="0" smtClean="0">
                  <a:solidFill>
                    <a:srgbClr val="000000"/>
                  </a:solidFill>
                  <a:latin typeface="Helvetica Neue"/>
                </a:rPr>
                <a:t>0204</a:t>
              </a:r>
              <a:endParaRPr lang="en-US" sz="1000" dirty="0">
                <a:solidFill>
                  <a:srgbClr val="000000"/>
                </a:solidFill>
                <a:latin typeface="Helvetica Neue"/>
              </a:endParaRPr>
            </a:p>
          </p:txBody>
        </p:sp>
        <p:sp>
          <p:nvSpPr>
            <p:cNvPr id="147" name="Rectangle 152"/>
            <p:cNvSpPr>
              <a:spLocks noChangeArrowheads="1"/>
            </p:cNvSpPr>
            <p:nvPr/>
          </p:nvSpPr>
          <p:spPr bwMode="auto">
            <a:xfrm>
              <a:off x="6578600" y="3880145"/>
              <a:ext cx="584200" cy="244475"/>
            </a:xfrm>
            <a:prstGeom prst="rect">
              <a:avLst/>
            </a:prstGeom>
            <a:noFill/>
            <a:ln w="9525">
              <a:noFill/>
              <a:miter lim="800000"/>
              <a:headEnd/>
              <a:tailEnd/>
            </a:ln>
            <a:effectLst/>
          </p:spPr>
          <p:txBody>
            <a:bodyPr>
              <a:prstTxWarp prst="textNoShape">
                <a:avLst/>
              </a:prstTxWarp>
              <a:spAutoFit/>
            </a:bodyPr>
            <a:lstStyle/>
            <a:p>
              <a:r>
                <a:rPr lang="en-US" sz="1000" dirty="0" smtClean="0">
                  <a:solidFill>
                    <a:srgbClr val="000000"/>
                  </a:solidFill>
                  <a:latin typeface="Helvetica Neue"/>
                </a:rPr>
                <a:t>0208</a:t>
              </a:r>
              <a:endParaRPr lang="en-US" sz="1000" dirty="0">
                <a:solidFill>
                  <a:srgbClr val="000000"/>
                </a:solidFill>
                <a:latin typeface="Helvetica Neue"/>
              </a:endParaRPr>
            </a:p>
          </p:txBody>
        </p:sp>
        <p:sp>
          <p:nvSpPr>
            <p:cNvPr id="148" name="Rectangle 152"/>
            <p:cNvSpPr>
              <a:spLocks noChangeArrowheads="1"/>
            </p:cNvSpPr>
            <p:nvPr/>
          </p:nvSpPr>
          <p:spPr bwMode="auto">
            <a:xfrm>
              <a:off x="6578600" y="4129305"/>
              <a:ext cx="584200" cy="244475"/>
            </a:xfrm>
            <a:prstGeom prst="rect">
              <a:avLst/>
            </a:prstGeom>
            <a:noFill/>
            <a:ln w="9525">
              <a:noFill/>
              <a:miter lim="800000"/>
              <a:headEnd/>
              <a:tailEnd/>
            </a:ln>
            <a:effectLst/>
          </p:spPr>
          <p:txBody>
            <a:bodyPr>
              <a:prstTxWarp prst="textNoShape">
                <a:avLst/>
              </a:prstTxWarp>
              <a:spAutoFit/>
            </a:bodyPr>
            <a:lstStyle/>
            <a:p>
              <a:r>
                <a:rPr lang="en-US" sz="1000" dirty="0" smtClean="0">
                  <a:solidFill>
                    <a:srgbClr val="000000"/>
                  </a:solidFill>
                  <a:latin typeface="Helvetica Neue"/>
                </a:rPr>
                <a:t>020C</a:t>
              </a:r>
              <a:endParaRPr lang="en-US" sz="1000" dirty="0">
                <a:solidFill>
                  <a:srgbClr val="000000"/>
                </a:solidFill>
                <a:latin typeface="Helvetica Neue"/>
              </a:endParaRPr>
            </a:p>
          </p:txBody>
        </p:sp>
        <p:sp>
          <p:nvSpPr>
            <p:cNvPr id="152" name="Rectangle 152"/>
            <p:cNvSpPr>
              <a:spLocks noChangeArrowheads="1"/>
            </p:cNvSpPr>
            <p:nvPr/>
          </p:nvSpPr>
          <p:spPr bwMode="auto">
            <a:xfrm>
              <a:off x="6565295" y="4888895"/>
              <a:ext cx="584200" cy="244475"/>
            </a:xfrm>
            <a:prstGeom prst="rect">
              <a:avLst/>
            </a:prstGeom>
            <a:noFill/>
            <a:ln w="9525">
              <a:noFill/>
              <a:miter lim="800000"/>
              <a:headEnd/>
              <a:tailEnd/>
            </a:ln>
            <a:effectLst/>
          </p:spPr>
          <p:txBody>
            <a:bodyPr>
              <a:prstTxWarp prst="textNoShape">
                <a:avLst/>
              </a:prstTxWarp>
              <a:spAutoFit/>
            </a:bodyPr>
            <a:lstStyle/>
            <a:p>
              <a:r>
                <a:rPr lang="en-US" sz="1000" dirty="0" smtClean="0">
                  <a:solidFill>
                    <a:srgbClr val="000000"/>
                  </a:solidFill>
                  <a:latin typeface="Helvetica Neue"/>
                </a:rPr>
                <a:t>FFC0</a:t>
              </a:r>
              <a:endParaRPr lang="en-US" sz="1000" dirty="0">
                <a:solidFill>
                  <a:srgbClr val="000000"/>
                </a:solidFill>
                <a:latin typeface="Helvetica Neue"/>
              </a:endParaRPr>
            </a:p>
          </p:txBody>
        </p:sp>
      </p:grpSp>
      <p:grpSp>
        <p:nvGrpSpPr>
          <p:cNvPr id="7" name="Group 172"/>
          <p:cNvGrpSpPr/>
          <p:nvPr/>
        </p:nvGrpSpPr>
        <p:grpSpPr>
          <a:xfrm>
            <a:off x="6495143" y="3265714"/>
            <a:ext cx="1493762" cy="2092476"/>
            <a:chOff x="6495143" y="3265714"/>
            <a:chExt cx="1493762" cy="2092476"/>
          </a:xfrm>
        </p:grpSpPr>
        <p:sp>
          <p:nvSpPr>
            <p:cNvPr id="153" name="Rectangle 152"/>
            <p:cNvSpPr/>
            <p:nvPr/>
          </p:nvSpPr>
          <p:spPr bwMode="auto">
            <a:xfrm>
              <a:off x="6495143" y="3265714"/>
              <a:ext cx="471714" cy="2092476"/>
            </a:xfrm>
            <a:prstGeom prst="rect">
              <a:avLst/>
            </a:prstGeom>
            <a:solidFill>
              <a:srgbClr val="CCFFFF"/>
            </a:solidFill>
            <a:ln w="9525" cap="flat" cmpd="sng" algn="ctr">
              <a:solidFill>
                <a:srgbClr val="CC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154" name="Rectangle 153"/>
            <p:cNvSpPr/>
            <p:nvPr/>
          </p:nvSpPr>
          <p:spPr bwMode="auto">
            <a:xfrm>
              <a:off x="7074505" y="4931234"/>
              <a:ext cx="914400" cy="185051"/>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163" name="Oval 61"/>
            <p:cNvSpPr>
              <a:spLocks noChangeArrowheads="1"/>
            </p:cNvSpPr>
            <p:nvPr/>
          </p:nvSpPr>
          <p:spPr bwMode="auto">
            <a:xfrm>
              <a:off x="7489146" y="4987242"/>
              <a:ext cx="74613" cy="74613"/>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cxnSp>
          <p:nvCxnSpPr>
            <p:cNvPr id="164" name="AutoShape 62"/>
            <p:cNvCxnSpPr>
              <a:cxnSpLocks noChangeShapeType="1"/>
              <a:stCxn id="163" idx="2"/>
              <a:endCxn id="49" idx="1"/>
            </p:cNvCxnSpPr>
            <p:nvPr/>
          </p:nvCxnSpPr>
          <p:spPr bwMode="auto">
            <a:xfrm rot="10800000">
              <a:off x="6991350" y="3473803"/>
              <a:ext cx="497796" cy="1550746"/>
            </a:xfrm>
            <a:prstGeom prst="bentConnector3">
              <a:avLst>
                <a:gd name="adj1" fmla="val 145922"/>
              </a:avLst>
            </a:prstGeom>
            <a:noFill/>
            <a:ln w="9525">
              <a:solidFill>
                <a:schemeClr val="tx1"/>
              </a:solidFill>
              <a:miter lim="800000"/>
              <a:headEnd/>
              <a:tailEnd type="triangle" w="med" len="med"/>
            </a:ln>
            <a:effectLst/>
          </p:spPr>
        </p:cxnSp>
      </p:grpSp>
      <p:sp>
        <p:nvSpPr>
          <p:cNvPr id="175" name="Rectangle 3"/>
          <p:cNvSpPr>
            <a:spLocks noChangeArrowheads="1"/>
          </p:cNvSpPr>
          <p:nvPr/>
        </p:nvSpPr>
        <p:spPr bwMode="auto">
          <a:xfrm>
            <a:off x="469295" y="4051300"/>
            <a:ext cx="6007705" cy="1206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20000"/>
              </a:spcAft>
              <a:buFontTx/>
              <a:buChar char="•"/>
            </a:pPr>
            <a:r>
              <a:rPr lang="en-US" sz="2400" b="0" dirty="0" smtClean="0">
                <a:solidFill>
                  <a:srgbClr val="000000"/>
                </a:solidFill>
              </a:rPr>
              <a:t>You can still select characters in </a:t>
            </a:r>
            <a:r>
              <a:rPr lang="en-US" sz="2000" dirty="0" err="1" smtClean="0">
                <a:solidFill>
                  <a:srgbClr val="000000"/>
                </a:solidFill>
                <a:latin typeface="Courier New"/>
                <a:cs typeface="Courier New"/>
              </a:rPr>
              <a:t>msg</a:t>
            </a:r>
            <a:r>
              <a:rPr lang="en-US" sz="2400" b="0" dirty="0" smtClean="0">
                <a:solidFill>
                  <a:srgbClr val="000000"/>
                </a:solidFill>
              </a:rPr>
              <a:t> by their index because of the equivalence of arrays and pointers.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74"/>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0" nodeType="afterEffect">
                                  <p:stCondLst>
                                    <p:cond delay="0"/>
                                  </p:stCondLst>
                                  <p:childTnLst>
                                    <p:set>
                                      <p:cBhvr>
                                        <p:cTn id="12" dur="1" fill="hold">
                                          <p:stCondLst>
                                            <p:cond delay="0"/>
                                          </p:stCondLst>
                                        </p:cTn>
                                        <p:tgtEl>
                                          <p:spTgt spid="7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P spid="75" grpId="0"/>
      <p:bldP spid="38" grpId="0"/>
      <p:bldP spid="175" grpId="0"/>
    </p:bld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55042"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Exercises: C String Functions</a:t>
            </a:r>
            <a:endParaRPr lang="en-US" sz="4000" dirty="0">
              <a:solidFill>
                <a:srgbClr val="FF0000"/>
              </a:solidFill>
            </a:endParaRPr>
          </a:p>
        </p:txBody>
      </p:sp>
      <p:sp>
        <p:nvSpPr>
          <p:cNvPr id="855448" name="Rectangle 408"/>
          <p:cNvSpPr>
            <a:spLocks noChangeArrowheads="1"/>
          </p:cNvSpPr>
          <p:nvPr/>
        </p:nvSpPr>
        <p:spPr bwMode="auto">
          <a:xfrm>
            <a:off x="482600" y="1155700"/>
            <a:ext cx="8178800" cy="749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Implement the C library method </a:t>
            </a:r>
            <a:r>
              <a:rPr lang="en-US" sz="2000" dirty="0" err="1" smtClean="0">
                <a:solidFill>
                  <a:srgbClr val="000000"/>
                </a:solidFill>
                <a:latin typeface="Courier New" charset="0"/>
              </a:rPr>
              <a:t>strlen(cstr</a:t>
            </a:r>
            <a:r>
              <a:rPr lang="en-US" sz="2000" dirty="0" smtClean="0">
                <a:solidFill>
                  <a:srgbClr val="000000"/>
                </a:solidFill>
                <a:latin typeface="Courier New" charset="0"/>
              </a:rPr>
              <a:t>)</a:t>
            </a:r>
            <a:r>
              <a:rPr lang="en-US" sz="2400" b="0" dirty="0" smtClean="0">
                <a:solidFill>
                  <a:srgbClr val="000000"/>
                </a:solidFill>
              </a:rPr>
              <a:t> </a:t>
            </a:r>
            <a:r>
              <a:rPr lang="en-US" sz="2400" b="0" dirty="0">
                <a:solidFill>
                  <a:srgbClr val="000000"/>
                </a:solidFill>
              </a:rPr>
              <a:t>that returns</a:t>
            </a:r>
            <a:r>
              <a:rPr lang="en-US" sz="2400" b="0" dirty="0" smtClean="0">
                <a:solidFill>
                  <a:srgbClr val="000000"/>
                </a:solidFill>
              </a:rPr>
              <a:t> the length of the C string </a:t>
            </a:r>
            <a:r>
              <a:rPr lang="en-US" sz="2000" dirty="0" err="1" smtClean="0">
                <a:solidFill>
                  <a:srgbClr val="000000"/>
                </a:solidFill>
                <a:latin typeface="Courier New"/>
                <a:cs typeface="Courier New"/>
              </a:rPr>
              <a:t>cstr</a:t>
            </a:r>
            <a:r>
              <a:rPr lang="en-US" sz="2400" b="0" dirty="0" smtClean="0">
                <a:solidFill>
                  <a:srgbClr val="000000"/>
                </a:solidFill>
              </a:rPr>
              <a:t>.</a:t>
            </a:r>
            <a:endParaRPr lang="en-US" sz="2400" b="0" dirty="0">
              <a:solidFill>
                <a:srgbClr val="000000"/>
              </a:solidFill>
            </a:endParaRPr>
          </a:p>
        </p:txBody>
      </p:sp>
      <p:sp>
        <p:nvSpPr>
          <p:cNvPr id="855491" name="Rectangle 451"/>
          <p:cNvSpPr>
            <a:spLocks noChangeArrowheads="1"/>
          </p:cNvSpPr>
          <p:nvPr/>
        </p:nvSpPr>
        <p:spPr bwMode="auto">
          <a:xfrm>
            <a:off x="482600" y="2068290"/>
            <a:ext cx="8178800" cy="136071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Implement the C library function </a:t>
            </a:r>
            <a:r>
              <a:rPr lang="en-US" sz="2000" dirty="0" err="1" smtClean="0">
                <a:solidFill>
                  <a:srgbClr val="000000"/>
                </a:solidFill>
                <a:latin typeface="Courier New"/>
                <a:cs typeface="Courier New"/>
              </a:rPr>
              <a:t>strcpy(dst</a:t>
            </a:r>
            <a:r>
              <a:rPr lang="en-US" sz="2000" dirty="0" smtClean="0">
                <a:solidFill>
                  <a:srgbClr val="000000"/>
                </a:solidFill>
                <a:latin typeface="Courier New"/>
                <a:cs typeface="Courier New"/>
              </a:rPr>
              <a:t>,</a:t>
            </a:r>
            <a:r>
              <a:rPr lang="en-US" sz="2000" b="0" dirty="0" smtClean="0">
                <a:solidFill>
                  <a:srgbClr val="000000"/>
                </a:solidFill>
                <a:latin typeface="Times New Roman"/>
                <a:cs typeface="Times New Roman"/>
              </a:rPr>
              <a:t> </a:t>
            </a:r>
            <a:r>
              <a:rPr lang="en-US" sz="2000" dirty="0" err="1" smtClean="0">
                <a:solidFill>
                  <a:srgbClr val="000000"/>
                </a:solidFill>
                <a:latin typeface="Courier New"/>
                <a:cs typeface="Courier New"/>
              </a:rPr>
              <a:t>src</a:t>
            </a:r>
            <a:r>
              <a:rPr lang="en-US" sz="2000" dirty="0" smtClean="0">
                <a:solidFill>
                  <a:srgbClr val="000000"/>
                </a:solidFill>
                <a:latin typeface="Courier New"/>
                <a:cs typeface="Courier New"/>
              </a:rPr>
              <a:t>)</a:t>
            </a:r>
            <a:r>
              <a:rPr lang="en-US" sz="2400" b="0" dirty="0" smtClean="0">
                <a:solidFill>
                  <a:srgbClr val="000000"/>
                </a:solidFill>
                <a:latin typeface="Times New Roman"/>
                <a:cs typeface="Times New Roman"/>
              </a:rPr>
              <a:t>, which copies the characters from the string </a:t>
            </a:r>
            <a:r>
              <a:rPr lang="en-US" sz="2000" dirty="0" err="1" smtClean="0">
                <a:solidFill>
                  <a:srgbClr val="000000"/>
                </a:solidFill>
                <a:latin typeface="Courier New"/>
                <a:cs typeface="Courier New"/>
              </a:rPr>
              <a:t>src</a:t>
            </a:r>
            <a:r>
              <a:rPr lang="en-US" sz="2400" b="0" dirty="0" smtClean="0">
                <a:solidFill>
                  <a:srgbClr val="000000"/>
                </a:solidFill>
                <a:latin typeface="Times New Roman"/>
                <a:cs typeface="Times New Roman"/>
              </a:rPr>
              <a:t> into the character array indicated by </a:t>
            </a:r>
            <a:r>
              <a:rPr lang="en-US" sz="2000" dirty="0" err="1" smtClean="0">
                <a:solidFill>
                  <a:srgbClr val="000000"/>
                </a:solidFill>
                <a:latin typeface="Courier New"/>
                <a:cs typeface="Courier New"/>
              </a:rPr>
              <a:t>dst</a:t>
            </a:r>
            <a:r>
              <a:rPr lang="en-US" sz="2400" b="0" dirty="0" smtClean="0">
                <a:solidFill>
                  <a:srgbClr val="000000"/>
                </a:solidFill>
                <a:latin typeface="Times New Roman"/>
                <a:cs typeface="Times New Roman"/>
              </a:rPr>
              <a:t>.  For example, the code on the left should generate the memory state on the right:</a:t>
            </a:r>
          </a:p>
          <a:p>
            <a:pPr marL="342900" indent="-342900" algn="just">
              <a:lnSpc>
                <a:spcPct val="85000"/>
              </a:lnSpc>
              <a:spcAft>
                <a:spcPct val="50000"/>
              </a:spcAft>
              <a:buFontTx/>
              <a:buChar char="•"/>
            </a:pPr>
            <a:endParaRPr lang="en-US" sz="2400" b="0" dirty="0">
              <a:solidFill>
                <a:srgbClr val="000000"/>
              </a:solidFill>
              <a:latin typeface="Times New Roman"/>
              <a:cs typeface="Times New Roman"/>
            </a:endParaRPr>
          </a:p>
        </p:txBody>
      </p:sp>
      <p:sp>
        <p:nvSpPr>
          <p:cNvPr id="44" name="TextBox 43"/>
          <p:cNvSpPr txBox="1"/>
          <p:nvPr/>
        </p:nvSpPr>
        <p:spPr>
          <a:xfrm>
            <a:off x="1143000" y="3505200"/>
            <a:ext cx="4495800" cy="1015663"/>
          </a:xfrm>
          <a:prstGeom prst="rect">
            <a:avLst/>
          </a:prstGeom>
          <a:noFill/>
        </p:spPr>
        <p:txBody>
          <a:bodyPr wrap="square" rtlCol="0">
            <a:spAutoFit/>
          </a:bodyPr>
          <a:lstStyle/>
          <a:p>
            <a:r>
              <a:rPr lang="en-US" sz="2000" dirty="0" smtClean="0">
                <a:solidFill>
                  <a:srgbClr val="000000"/>
                </a:solidFill>
                <a:latin typeface="Courier New"/>
                <a:cs typeface="Courier New"/>
              </a:rPr>
              <a:t>char *</a:t>
            </a:r>
            <a:r>
              <a:rPr lang="en-US" sz="2000" dirty="0" err="1" smtClean="0">
                <a:solidFill>
                  <a:srgbClr val="000000"/>
                </a:solidFill>
                <a:latin typeface="Courier New"/>
                <a:cs typeface="Courier New"/>
              </a:rPr>
              <a:t>msg</a:t>
            </a:r>
            <a:r>
              <a:rPr lang="en-US" sz="2000" dirty="0" smtClean="0">
                <a:solidFill>
                  <a:srgbClr val="000000"/>
                </a:solidFill>
                <a:latin typeface="Courier New"/>
                <a:cs typeface="Courier New"/>
              </a:rPr>
              <a:t> = "hello, world";</a:t>
            </a:r>
          </a:p>
          <a:p>
            <a:r>
              <a:rPr lang="en-US" sz="2000" dirty="0" smtClean="0">
                <a:solidFill>
                  <a:srgbClr val="000000"/>
                </a:solidFill>
                <a:latin typeface="Courier New"/>
                <a:cs typeface="Courier New"/>
              </a:rPr>
              <a:t>char buffer[16];</a:t>
            </a:r>
          </a:p>
          <a:p>
            <a:r>
              <a:rPr lang="en-US" sz="2000" dirty="0" err="1" smtClean="0">
                <a:solidFill>
                  <a:srgbClr val="000000"/>
                </a:solidFill>
                <a:latin typeface="Courier New"/>
                <a:cs typeface="Courier New"/>
              </a:rPr>
              <a:t>strcpy(buffer</a:t>
            </a:r>
            <a:r>
              <a:rPr lang="en-US" sz="2000" dirty="0" smtClean="0">
                <a:solidFill>
                  <a:srgbClr val="000000"/>
                </a:solidFill>
                <a:latin typeface="Courier New"/>
                <a:cs typeface="Courier New"/>
              </a:rPr>
              <a:t>, </a:t>
            </a:r>
            <a:r>
              <a:rPr lang="en-US" sz="2000" dirty="0" err="1" smtClean="0">
                <a:solidFill>
                  <a:srgbClr val="000000"/>
                </a:solidFill>
                <a:latin typeface="Courier New"/>
                <a:cs typeface="Courier New"/>
              </a:rPr>
              <a:t>msg</a:t>
            </a:r>
            <a:r>
              <a:rPr lang="en-US" sz="2000" dirty="0" smtClean="0">
                <a:solidFill>
                  <a:srgbClr val="000000"/>
                </a:solidFill>
                <a:latin typeface="Courier New"/>
                <a:cs typeface="Courier New"/>
              </a:rPr>
              <a:t>);</a:t>
            </a:r>
          </a:p>
        </p:txBody>
      </p:sp>
      <p:grpSp>
        <p:nvGrpSpPr>
          <p:cNvPr id="2" name="Group 216"/>
          <p:cNvGrpSpPr/>
          <p:nvPr/>
        </p:nvGrpSpPr>
        <p:grpSpPr>
          <a:xfrm>
            <a:off x="6946900" y="3402346"/>
            <a:ext cx="1663700" cy="2846054"/>
            <a:chOff x="6946900" y="3304526"/>
            <a:chExt cx="1663700" cy="2846054"/>
          </a:xfrm>
        </p:grpSpPr>
        <p:sp>
          <p:nvSpPr>
            <p:cNvPr id="136" name="Rectangle 135"/>
            <p:cNvSpPr/>
            <p:nvPr/>
          </p:nvSpPr>
          <p:spPr bwMode="auto">
            <a:xfrm>
              <a:off x="7011609" y="5894548"/>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137" name="Rectangle 152"/>
            <p:cNvSpPr>
              <a:spLocks noChangeArrowheads="1"/>
            </p:cNvSpPr>
            <p:nvPr/>
          </p:nvSpPr>
          <p:spPr bwMode="auto">
            <a:xfrm>
              <a:off x="8026400" y="5867400"/>
              <a:ext cx="584200" cy="276999"/>
            </a:xfrm>
            <a:prstGeom prst="rect">
              <a:avLst/>
            </a:prstGeom>
            <a:noFill/>
            <a:ln w="9525">
              <a:noFill/>
              <a:miter lim="800000"/>
              <a:headEnd/>
              <a:tailEnd/>
            </a:ln>
            <a:effectLst/>
          </p:spPr>
          <p:txBody>
            <a:bodyPr>
              <a:prstTxWarp prst="textNoShape">
                <a:avLst/>
              </a:prstTxWarp>
              <a:spAutoFit/>
            </a:bodyPr>
            <a:lstStyle/>
            <a:p>
              <a:r>
                <a:rPr lang="en-US" sz="1200" dirty="0" err="1" smtClean="0">
                  <a:solidFill>
                    <a:srgbClr val="000000"/>
                  </a:solidFill>
                  <a:latin typeface="Courier New"/>
                  <a:cs typeface="Courier New"/>
                </a:rPr>
                <a:t>msg</a:t>
              </a:r>
              <a:endParaRPr lang="en-US" sz="1200" dirty="0">
                <a:solidFill>
                  <a:srgbClr val="000000"/>
                </a:solidFill>
                <a:latin typeface="Courier New"/>
                <a:cs typeface="Courier New"/>
              </a:endParaRPr>
            </a:p>
          </p:txBody>
        </p:sp>
        <p:sp>
          <p:nvSpPr>
            <p:cNvPr id="172" name="Rectangle 171"/>
            <p:cNvSpPr/>
            <p:nvPr/>
          </p:nvSpPr>
          <p:spPr bwMode="auto">
            <a:xfrm>
              <a:off x="7010400" y="3363680"/>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173" name="Straight Connector 172"/>
            <p:cNvCxnSpPr/>
            <p:nvPr/>
          </p:nvCxnSpPr>
          <p:spPr bwMode="auto">
            <a:xfrm rot="16200000" flipH="1">
              <a:off x="7143131" y="3490903"/>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74" name="Straight Connector 173"/>
            <p:cNvCxnSpPr/>
            <p:nvPr/>
          </p:nvCxnSpPr>
          <p:spPr bwMode="auto">
            <a:xfrm rot="16200000" flipH="1">
              <a:off x="7403084" y="3490110"/>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75" name="Straight Connector 174"/>
            <p:cNvCxnSpPr/>
            <p:nvPr/>
          </p:nvCxnSpPr>
          <p:spPr bwMode="auto">
            <a:xfrm rot="16200000" flipH="1">
              <a:off x="7663037" y="348931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76" name="TextBox 175"/>
            <p:cNvSpPr txBox="1"/>
            <p:nvPr/>
          </p:nvSpPr>
          <p:spPr>
            <a:xfrm>
              <a:off x="6991350" y="3304526"/>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h</a:t>
              </a:r>
              <a:endParaRPr lang="en-US" sz="1600" dirty="0">
                <a:solidFill>
                  <a:srgbClr val="000000"/>
                </a:solidFill>
                <a:latin typeface="Courier New"/>
                <a:cs typeface="Courier New"/>
              </a:endParaRPr>
            </a:p>
          </p:txBody>
        </p:sp>
        <p:sp>
          <p:nvSpPr>
            <p:cNvPr id="177" name="TextBox 176"/>
            <p:cNvSpPr txBox="1"/>
            <p:nvPr/>
          </p:nvSpPr>
          <p:spPr>
            <a:xfrm>
              <a:off x="7251700" y="3304526"/>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e</a:t>
              </a:r>
              <a:endParaRPr lang="en-US" sz="1600" dirty="0">
                <a:solidFill>
                  <a:srgbClr val="000000"/>
                </a:solidFill>
                <a:latin typeface="Courier New"/>
                <a:cs typeface="Courier New"/>
              </a:endParaRPr>
            </a:p>
          </p:txBody>
        </p:sp>
        <p:sp>
          <p:nvSpPr>
            <p:cNvPr id="178" name="TextBox 177"/>
            <p:cNvSpPr txBox="1"/>
            <p:nvPr/>
          </p:nvSpPr>
          <p:spPr>
            <a:xfrm>
              <a:off x="7512050" y="3304526"/>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l</a:t>
              </a:r>
              <a:endParaRPr lang="en-US" sz="1600" dirty="0">
                <a:solidFill>
                  <a:srgbClr val="000000"/>
                </a:solidFill>
                <a:latin typeface="Courier New"/>
                <a:cs typeface="Courier New"/>
              </a:endParaRPr>
            </a:p>
          </p:txBody>
        </p:sp>
        <p:sp>
          <p:nvSpPr>
            <p:cNvPr id="179" name="TextBox 178"/>
            <p:cNvSpPr txBox="1"/>
            <p:nvPr/>
          </p:nvSpPr>
          <p:spPr>
            <a:xfrm>
              <a:off x="7772400" y="3304526"/>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l</a:t>
              </a:r>
              <a:endParaRPr lang="en-US" sz="1600" dirty="0">
                <a:solidFill>
                  <a:srgbClr val="000000"/>
                </a:solidFill>
                <a:latin typeface="Courier New"/>
                <a:cs typeface="Courier New"/>
              </a:endParaRPr>
            </a:p>
          </p:txBody>
        </p:sp>
        <p:sp>
          <p:nvSpPr>
            <p:cNvPr id="164" name="Rectangle 163"/>
            <p:cNvSpPr/>
            <p:nvPr/>
          </p:nvSpPr>
          <p:spPr bwMode="auto">
            <a:xfrm>
              <a:off x="7010400" y="3617680"/>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165" name="Straight Connector 164"/>
            <p:cNvCxnSpPr/>
            <p:nvPr/>
          </p:nvCxnSpPr>
          <p:spPr bwMode="auto">
            <a:xfrm rot="16200000" flipH="1">
              <a:off x="7143131" y="3744903"/>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66" name="Straight Connector 165"/>
            <p:cNvCxnSpPr/>
            <p:nvPr/>
          </p:nvCxnSpPr>
          <p:spPr bwMode="auto">
            <a:xfrm rot="16200000" flipH="1">
              <a:off x="7403084" y="3744110"/>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67" name="Straight Connector 166"/>
            <p:cNvCxnSpPr/>
            <p:nvPr/>
          </p:nvCxnSpPr>
          <p:spPr bwMode="auto">
            <a:xfrm rot="16200000" flipH="1">
              <a:off x="7663037" y="374331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68" name="TextBox 167"/>
            <p:cNvSpPr txBox="1"/>
            <p:nvPr/>
          </p:nvSpPr>
          <p:spPr>
            <a:xfrm>
              <a:off x="6991350" y="3558526"/>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o</a:t>
              </a:r>
              <a:endParaRPr lang="en-US" sz="1600" dirty="0">
                <a:solidFill>
                  <a:srgbClr val="000000"/>
                </a:solidFill>
                <a:latin typeface="Courier New"/>
                <a:cs typeface="Courier New"/>
              </a:endParaRPr>
            </a:p>
          </p:txBody>
        </p:sp>
        <p:sp>
          <p:nvSpPr>
            <p:cNvPr id="169" name="TextBox 168"/>
            <p:cNvSpPr txBox="1"/>
            <p:nvPr/>
          </p:nvSpPr>
          <p:spPr>
            <a:xfrm>
              <a:off x="7251700" y="3558526"/>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a:t>
              </a:r>
              <a:endParaRPr lang="en-US" sz="1600" dirty="0">
                <a:solidFill>
                  <a:srgbClr val="000000"/>
                </a:solidFill>
                <a:latin typeface="Courier New"/>
                <a:cs typeface="Courier New"/>
              </a:endParaRPr>
            </a:p>
          </p:txBody>
        </p:sp>
        <p:sp>
          <p:nvSpPr>
            <p:cNvPr id="170" name="TextBox 169"/>
            <p:cNvSpPr txBox="1"/>
            <p:nvPr/>
          </p:nvSpPr>
          <p:spPr>
            <a:xfrm>
              <a:off x="7512050" y="3558526"/>
              <a:ext cx="304800" cy="338554"/>
            </a:xfrm>
            <a:prstGeom prst="rect">
              <a:avLst/>
            </a:prstGeom>
            <a:noFill/>
          </p:spPr>
          <p:txBody>
            <a:bodyPr wrap="square" rtlCol="0">
              <a:spAutoFit/>
            </a:bodyPr>
            <a:lstStyle/>
            <a:p>
              <a:pPr algn="ctr"/>
              <a:endParaRPr lang="en-US" sz="1600" dirty="0">
                <a:solidFill>
                  <a:srgbClr val="000000"/>
                </a:solidFill>
                <a:latin typeface="Courier New"/>
                <a:cs typeface="Courier New"/>
              </a:endParaRPr>
            </a:p>
          </p:txBody>
        </p:sp>
        <p:sp>
          <p:nvSpPr>
            <p:cNvPr id="171" name="TextBox 170"/>
            <p:cNvSpPr txBox="1"/>
            <p:nvPr/>
          </p:nvSpPr>
          <p:spPr>
            <a:xfrm>
              <a:off x="7772400" y="3558526"/>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w</a:t>
              </a:r>
              <a:endParaRPr lang="en-US" sz="1600" dirty="0">
                <a:solidFill>
                  <a:srgbClr val="000000"/>
                </a:solidFill>
                <a:latin typeface="Courier New"/>
                <a:cs typeface="Courier New"/>
              </a:endParaRPr>
            </a:p>
          </p:txBody>
        </p:sp>
        <p:sp>
          <p:nvSpPr>
            <p:cNvPr id="156" name="Rectangle 155"/>
            <p:cNvSpPr/>
            <p:nvPr/>
          </p:nvSpPr>
          <p:spPr bwMode="auto">
            <a:xfrm>
              <a:off x="7010400" y="3871680"/>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157" name="Straight Connector 156"/>
            <p:cNvCxnSpPr/>
            <p:nvPr/>
          </p:nvCxnSpPr>
          <p:spPr bwMode="auto">
            <a:xfrm rot="16200000" flipH="1">
              <a:off x="7143131" y="3998903"/>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58" name="Straight Connector 157"/>
            <p:cNvCxnSpPr/>
            <p:nvPr/>
          </p:nvCxnSpPr>
          <p:spPr bwMode="auto">
            <a:xfrm rot="16200000" flipH="1">
              <a:off x="7403084" y="3998110"/>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59" name="Straight Connector 158"/>
            <p:cNvCxnSpPr/>
            <p:nvPr/>
          </p:nvCxnSpPr>
          <p:spPr bwMode="auto">
            <a:xfrm rot="16200000" flipH="1">
              <a:off x="7663037" y="399731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60" name="TextBox 159"/>
            <p:cNvSpPr txBox="1"/>
            <p:nvPr/>
          </p:nvSpPr>
          <p:spPr>
            <a:xfrm>
              <a:off x="6991350" y="3812526"/>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o</a:t>
              </a:r>
              <a:endParaRPr lang="en-US" sz="1600" dirty="0">
                <a:solidFill>
                  <a:srgbClr val="000000"/>
                </a:solidFill>
                <a:latin typeface="Courier New"/>
                <a:cs typeface="Courier New"/>
              </a:endParaRPr>
            </a:p>
          </p:txBody>
        </p:sp>
        <p:sp>
          <p:nvSpPr>
            <p:cNvPr id="161" name="TextBox 160"/>
            <p:cNvSpPr txBox="1"/>
            <p:nvPr/>
          </p:nvSpPr>
          <p:spPr>
            <a:xfrm>
              <a:off x="7251700" y="3812526"/>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r</a:t>
              </a:r>
              <a:endParaRPr lang="en-US" sz="1600" dirty="0">
                <a:solidFill>
                  <a:srgbClr val="000000"/>
                </a:solidFill>
                <a:latin typeface="Courier New"/>
                <a:cs typeface="Courier New"/>
              </a:endParaRPr>
            </a:p>
          </p:txBody>
        </p:sp>
        <p:sp>
          <p:nvSpPr>
            <p:cNvPr id="162" name="TextBox 161"/>
            <p:cNvSpPr txBox="1"/>
            <p:nvPr/>
          </p:nvSpPr>
          <p:spPr>
            <a:xfrm>
              <a:off x="7512050" y="3812526"/>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l</a:t>
              </a:r>
              <a:endParaRPr lang="en-US" sz="1600" dirty="0">
                <a:solidFill>
                  <a:srgbClr val="000000"/>
                </a:solidFill>
                <a:latin typeface="Courier New"/>
                <a:cs typeface="Courier New"/>
              </a:endParaRPr>
            </a:p>
          </p:txBody>
        </p:sp>
        <p:sp>
          <p:nvSpPr>
            <p:cNvPr id="163" name="TextBox 162"/>
            <p:cNvSpPr txBox="1"/>
            <p:nvPr/>
          </p:nvSpPr>
          <p:spPr>
            <a:xfrm>
              <a:off x="7772400" y="3812526"/>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d</a:t>
              </a:r>
              <a:endParaRPr lang="en-US" sz="1600" dirty="0">
                <a:solidFill>
                  <a:srgbClr val="000000"/>
                </a:solidFill>
                <a:latin typeface="Courier New"/>
                <a:cs typeface="Courier New"/>
              </a:endParaRPr>
            </a:p>
          </p:txBody>
        </p:sp>
        <p:sp>
          <p:nvSpPr>
            <p:cNvPr id="148" name="Rectangle 147"/>
            <p:cNvSpPr/>
            <p:nvPr/>
          </p:nvSpPr>
          <p:spPr bwMode="auto">
            <a:xfrm>
              <a:off x="7010400" y="4125680"/>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149" name="Straight Connector 148"/>
            <p:cNvCxnSpPr/>
            <p:nvPr/>
          </p:nvCxnSpPr>
          <p:spPr bwMode="auto">
            <a:xfrm rot="16200000" flipH="1">
              <a:off x="7143131" y="4252903"/>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50" name="Straight Connector 149"/>
            <p:cNvCxnSpPr/>
            <p:nvPr/>
          </p:nvCxnSpPr>
          <p:spPr bwMode="auto">
            <a:xfrm rot="16200000" flipH="1">
              <a:off x="7403084" y="4252110"/>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51" name="Straight Connector 150"/>
            <p:cNvCxnSpPr/>
            <p:nvPr/>
          </p:nvCxnSpPr>
          <p:spPr bwMode="auto">
            <a:xfrm rot="16200000" flipH="1">
              <a:off x="7663037" y="425131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52" name="TextBox 151"/>
            <p:cNvSpPr txBox="1"/>
            <p:nvPr/>
          </p:nvSpPr>
          <p:spPr>
            <a:xfrm>
              <a:off x="6946900" y="4104626"/>
              <a:ext cx="381000" cy="276999"/>
            </a:xfrm>
            <a:prstGeom prst="rect">
              <a:avLst/>
            </a:prstGeom>
            <a:noFill/>
          </p:spPr>
          <p:txBody>
            <a:bodyPr wrap="square" rtlCol="0">
              <a:spAutoFit/>
            </a:bodyPr>
            <a:lstStyle/>
            <a:p>
              <a:pPr algn="ctr"/>
              <a:r>
                <a:rPr lang="en-US" sz="1200" dirty="0" smtClean="0">
                  <a:solidFill>
                    <a:srgbClr val="000000"/>
                  </a:solidFill>
                  <a:latin typeface="Courier New"/>
                  <a:cs typeface="Courier New"/>
                </a:rPr>
                <a:t>\0</a:t>
              </a:r>
              <a:endParaRPr lang="en-US" sz="1200" dirty="0">
                <a:solidFill>
                  <a:srgbClr val="000000"/>
                </a:solidFill>
                <a:latin typeface="Courier New"/>
                <a:cs typeface="Courier New"/>
              </a:endParaRPr>
            </a:p>
          </p:txBody>
        </p:sp>
        <p:sp>
          <p:nvSpPr>
            <p:cNvPr id="153" name="TextBox 152"/>
            <p:cNvSpPr txBox="1"/>
            <p:nvPr/>
          </p:nvSpPr>
          <p:spPr>
            <a:xfrm>
              <a:off x="7251700" y="4066526"/>
              <a:ext cx="304800" cy="338554"/>
            </a:xfrm>
            <a:prstGeom prst="rect">
              <a:avLst/>
            </a:prstGeom>
            <a:noFill/>
          </p:spPr>
          <p:txBody>
            <a:bodyPr wrap="square" rtlCol="0">
              <a:spAutoFit/>
            </a:bodyPr>
            <a:lstStyle/>
            <a:p>
              <a:pPr algn="ctr"/>
              <a:endParaRPr lang="en-US" sz="1600" dirty="0">
                <a:solidFill>
                  <a:srgbClr val="000000"/>
                </a:solidFill>
                <a:latin typeface="Courier New"/>
                <a:cs typeface="Courier New"/>
              </a:endParaRPr>
            </a:p>
          </p:txBody>
        </p:sp>
        <p:sp>
          <p:nvSpPr>
            <p:cNvPr id="154" name="TextBox 153"/>
            <p:cNvSpPr txBox="1"/>
            <p:nvPr/>
          </p:nvSpPr>
          <p:spPr>
            <a:xfrm>
              <a:off x="7512050" y="4066526"/>
              <a:ext cx="304800" cy="338554"/>
            </a:xfrm>
            <a:prstGeom prst="rect">
              <a:avLst/>
            </a:prstGeom>
            <a:noFill/>
          </p:spPr>
          <p:txBody>
            <a:bodyPr wrap="square" rtlCol="0">
              <a:spAutoFit/>
            </a:bodyPr>
            <a:lstStyle/>
            <a:p>
              <a:pPr algn="ctr"/>
              <a:endParaRPr lang="en-US" sz="1600" dirty="0">
                <a:solidFill>
                  <a:srgbClr val="000000"/>
                </a:solidFill>
                <a:latin typeface="Courier New"/>
                <a:cs typeface="Courier New"/>
              </a:endParaRPr>
            </a:p>
          </p:txBody>
        </p:sp>
        <p:sp>
          <p:nvSpPr>
            <p:cNvPr id="155" name="TextBox 154"/>
            <p:cNvSpPr txBox="1"/>
            <p:nvPr/>
          </p:nvSpPr>
          <p:spPr>
            <a:xfrm>
              <a:off x="7772400" y="4066526"/>
              <a:ext cx="304800" cy="338554"/>
            </a:xfrm>
            <a:prstGeom prst="rect">
              <a:avLst/>
            </a:prstGeom>
            <a:noFill/>
          </p:spPr>
          <p:txBody>
            <a:bodyPr wrap="square" rtlCol="0">
              <a:spAutoFit/>
            </a:bodyPr>
            <a:lstStyle/>
            <a:p>
              <a:pPr algn="ctr"/>
              <a:endParaRPr lang="en-US" sz="1600" dirty="0">
                <a:solidFill>
                  <a:srgbClr val="000000"/>
                </a:solidFill>
                <a:latin typeface="Courier New"/>
                <a:cs typeface="Courier New"/>
              </a:endParaRPr>
            </a:p>
          </p:txBody>
        </p:sp>
        <p:sp>
          <p:nvSpPr>
            <p:cNvPr id="183" name="Oval 61"/>
            <p:cNvSpPr>
              <a:spLocks noChangeArrowheads="1"/>
            </p:cNvSpPr>
            <p:nvPr/>
          </p:nvSpPr>
          <p:spPr bwMode="auto">
            <a:xfrm>
              <a:off x="7489146" y="5992362"/>
              <a:ext cx="74613" cy="74613"/>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cxnSp>
          <p:nvCxnSpPr>
            <p:cNvPr id="184" name="AutoShape 62"/>
            <p:cNvCxnSpPr>
              <a:cxnSpLocks noChangeShapeType="1"/>
              <a:stCxn id="183" idx="2"/>
              <a:endCxn id="176" idx="1"/>
            </p:cNvCxnSpPr>
            <p:nvPr/>
          </p:nvCxnSpPr>
          <p:spPr bwMode="auto">
            <a:xfrm rot="10800000">
              <a:off x="6991350" y="3473803"/>
              <a:ext cx="497796" cy="2555866"/>
            </a:xfrm>
            <a:prstGeom prst="bentConnector3">
              <a:avLst>
                <a:gd name="adj1" fmla="val 145922"/>
              </a:avLst>
            </a:prstGeom>
            <a:noFill/>
            <a:ln w="9525">
              <a:solidFill>
                <a:schemeClr val="tx1"/>
              </a:solidFill>
              <a:miter lim="800000"/>
              <a:headEnd/>
              <a:tailEnd type="triangle" w="med" len="med"/>
            </a:ln>
            <a:effectLst/>
          </p:spPr>
        </p:cxnSp>
      </p:grpSp>
      <p:grpSp>
        <p:nvGrpSpPr>
          <p:cNvPr id="3" name="Group 257"/>
          <p:cNvGrpSpPr/>
          <p:nvPr/>
        </p:nvGrpSpPr>
        <p:grpSpPr>
          <a:xfrm>
            <a:off x="7001935" y="4898420"/>
            <a:ext cx="1761064" cy="1028807"/>
            <a:chOff x="7001935" y="4898420"/>
            <a:chExt cx="1761064" cy="1028807"/>
          </a:xfrm>
        </p:grpSpPr>
        <p:sp>
          <p:nvSpPr>
            <p:cNvPr id="222" name="Rectangle 152"/>
            <p:cNvSpPr>
              <a:spLocks noChangeArrowheads="1"/>
            </p:cNvSpPr>
            <p:nvPr/>
          </p:nvSpPr>
          <p:spPr bwMode="auto">
            <a:xfrm>
              <a:off x="8020354" y="4898420"/>
              <a:ext cx="742645" cy="276999"/>
            </a:xfrm>
            <a:prstGeom prst="rect">
              <a:avLst/>
            </a:prstGeom>
            <a:noFill/>
            <a:ln w="9525">
              <a:noFill/>
              <a:miter lim="800000"/>
              <a:headEnd/>
              <a:tailEnd/>
            </a:ln>
            <a:effectLst/>
          </p:spPr>
          <p:txBody>
            <a:bodyPr wrap="square">
              <a:prstTxWarp prst="textNoShape">
                <a:avLst/>
              </a:prstTxWarp>
              <a:spAutoFit/>
            </a:bodyPr>
            <a:lstStyle/>
            <a:p>
              <a:r>
                <a:rPr lang="en-US" sz="1200" dirty="0" smtClean="0">
                  <a:solidFill>
                    <a:srgbClr val="000000"/>
                  </a:solidFill>
                  <a:latin typeface="Courier New"/>
                  <a:cs typeface="Courier New"/>
                </a:rPr>
                <a:t>buffer</a:t>
              </a:r>
              <a:endParaRPr lang="en-US" sz="1200" dirty="0">
                <a:solidFill>
                  <a:srgbClr val="000000"/>
                </a:solidFill>
                <a:latin typeface="Courier New"/>
                <a:cs typeface="Courier New"/>
              </a:endParaRPr>
            </a:p>
          </p:txBody>
        </p:sp>
        <p:sp>
          <p:nvSpPr>
            <p:cNvPr id="185" name="Rectangle 184"/>
            <p:cNvSpPr/>
            <p:nvPr/>
          </p:nvSpPr>
          <p:spPr bwMode="auto">
            <a:xfrm>
              <a:off x="7001935" y="4909194"/>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186" name="Straight Connector 185"/>
            <p:cNvCxnSpPr/>
            <p:nvPr/>
          </p:nvCxnSpPr>
          <p:spPr bwMode="auto">
            <a:xfrm rot="16200000" flipH="1">
              <a:off x="7134666" y="503641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87" name="Straight Connector 186"/>
            <p:cNvCxnSpPr/>
            <p:nvPr/>
          </p:nvCxnSpPr>
          <p:spPr bwMode="auto">
            <a:xfrm rot="16200000" flipH="1">
              <a:off x="7394619" y="5035624"/>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88" name="Straight Connector 187"/>
            <p:cNvCxnSpPr/>
            <p:nvPr/>
          </p:nvCxnSpPr>
          <p:spPr bwMode="auto">
            <a:xfrm rot="16200000" flipH="1">
              <a:off x="7654572" y="5034831"/>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93" name="Rectangle 192"/>
            <p:cNvSpPr/>
            <p:nvPr/>
          </p:nvSpPr>
          <p:spPr bwMode="auto">
            <a:xfrm>
              <a:off x="7001935" y="5163194"/>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194" name="Straight Connector 193"/>
            <p:cNvCxnSpPr/>
            <p:nvPr/>
          </p:nvCxnSpPr>
          <p:spPr bwMode="auto">
            <a:xfrm rot="16200000" flipH="1">
              <a:off x="7134666" y="529041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95" name="Straight Connector 194"/>
            <p:cNvCxnSpPr/>
            <p:nvPr/>
          </p:nvCxnSpPr>
          <p:spPr bwMode="auto">
            <a:xfrm rot="16200000" flipH="1">
              <a:off x="7394619" y="5289624"/>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96" name="Straight Connector 195"/>
            <p:cNvCxnSpPr/>
            <p:nvPr/>
          </p:nvCxnSpPr>
          <p:spPr bwMode="auto">
            <a:xfrm rot="16200000" flipH="1">
              <a:off x="7654572" y="5288831"/>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201" name="Rectangle 200"/>
            <p:cNvSpPr/>
            <p:nvPr/>
          </p:nvSpPr>
          <p:spPr bwMode="auto">
            <a:xfrm>
              <a:off x="7001935" y="5417194"/>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202" name="Straight Connector 201"/>
            <p:cNvCxnSpPr/>
            <p:nvPr/>
          </p:nvCxnSpPr>
          <p:spPr bwMode="auto">
            <a:xfrm rot="16200000" flipH="1">
              <a:off x="7134666" y="554441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203" name="Straight Connector 202"/>
            <p:cNvCxnSpPr/>
            <p:nvPr/>
          </p:nvCxnSpPr>
          <p:spPr bwMode="auto">
            <a:xfrm rot="16200000" flipH="1">
              <a:off x="7394619" y="5543624"/>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204" name="Straight Connector 203"/>
            <p:cNvCxnSpPr/>
            <p:nvPr/>
          </p:nvCxnSpPr>
          <p:spPr bwMode="auto">
            <a:xfrm rot="16200000" flipH="1">
              <a:off x="7654572" y="5542831"/>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209" name="Rectangle 208"/>
            <p:cNvSpPr/>
            <p:nvPr/>
          </p:nvSpPr>
          <p:spPr bwMode="auto">
            <a:xfrm>
              <a:off x="7001935" y="5671194"/>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210" name="Straight Connector 209"/>
            <p:cNvCxnSpPr/>
            <p:nvPr/>
          </p:nvCxnSpPr>
          <p:spPr bwMode="auto">
            <a:xfrm rot="16200000" flipH="1">
              <a:off x="7134666" y="579841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211" name="Straight Connector 210"/>
            <p:cNvCxnSpPr/>
            <p:nvPr/>
          </p:nvCxnSpPr>
          <p:spPr bwMode="auto">
            <a:xfrm rot="16200000" flipH="1">
              <a:off x="7394619" y="5797624"/>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212" name="Straight Connector 211"/>
            <p:cNvCxnSpPr/>
            <p:nvPr/>
          </p:nvCxnSpPr>
          <p:spPr bwMode="auto">
            <a:xfrm rot="16200000" flipH="1">
              <a:off x="7654572" y="5796831"/>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sp>
        <p:nvSpPr>
          <p:cNvPr id="189" name="TextBox 188"/>
          <p:cNvSpPr txBox="1"/>
          <p:nvPr/>
        </p:nvSpPr>
        <p:spPr>
          <a:xfrm>
            <a:off x="6982885" y="4850040"/>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h</a:t>
            </a:r>
            <a:endParaRPr lang="en-US" sz="1600" dirty="0">
              <a:solidFill>
                <a:srgbClr val="000000"/>
              </a:solidFill>
              <a:latin typeface="Courier New"/>
              <a:cs typeface="Courier New"/>
            </a:endParaRPr>
          </a:p>
        </p:txBody>
      </p:sp>
      <p:sp>
        <p:nvSpPr>
          <p:cNvPr id="190" name="TextBox 189"/>
          <p:cNvSpPr txBox="1"/>
          <p:nvPr/>
        </p:nvSpPr>
        <p:spPr>
          <a:xfrm>
            <a:off x="7243235" y="4850040"/>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e</a:t>
            </a:r>
            <a:endParaRPr lang="en-US" sz="1600" dirty="0">
              <a:solidFill>
                <a:srgbClr val="000000"/>
              </a:solidFill>
              <a:latin typeface="Courier New"/>
              <a:cs typeface="Courier New"/>
            </a:endParaRPr>
          </a:p>
        </p:txBody>
      </p:sp>
      <p:sp>
        <p:nvSpPr>
          <p:cNvPr id="191" name="TextBox 190"/>
          <p:cNvSpPr txBox="1"/>
          <p:nvPr/>
        </p:nvSpPr>
        <p:spPr>
          <a:xfrm>
            <a:off x="7503585" y="4850040"/>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l</a:t>
            </a:r>
            <a:endParaRPr lang="en-US" sz="1600" dirty="0">
              <a:solidFill>
                <a:srgbClr val="000000"/>
              </a:solidFill>
              <a:latin typeface="Courier New"/>
              <a:cs typeface="Courier New"/>
            </a:endParaRPr>
          </a:p>
        </p:txBody>
      </p:sp>
      <p:sp>
        <p:nvSpPr>
          <p:cNvPr id="192" name="TextBox 191"/>
          <p:cNvSpPr txBox="1"/>
          <p:nvPr/>
        </p:nvSpPr>
        <p:spPr>
          <a:xfrm>
            <a:off x="7763935" y="4850040"/>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l</a:t>
            </a:r>
            <a:endParaRPr lang="en-US" sz="1600" dirty="0">
              <a:solidFill>
                <a:srgbClr val="000000"/>
              </a:solidFill>
              <a:latin typeface="Courier New"/>
              <a:cs typeface="Courier New"/>
            </a:endParaRPr>
          </a:p>
        </p:txBody>
      </p:sp>
      <p:sp>
        <p:nvSpPr>
          <p:cNvPr id="197" name="TextBox 196"/>
          <p:cNvSpPr txBox="1"/>
          <p:nvPr/>
        </p:nvSpPr>
        <p:spPr>
          <a:xfrm>
            <a:off x="6982885" y="5104040"/>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o</a:t>
            </a:r>
            <a:endParaRPr lang="en-US" sz="1600" dirty="0">
              <a:solidFill>
                <a:srgbClr val="000000"/>
              </a:solidFill>
              <a:latin typeface="Courier New"/>
              <a:cs typeface="Courier New"/>
            </a:endParaRPr>
          </a:p>
        </p:txBody>
      </p:sp>
      <p:sp>
        <p:nvSpPr>
          <p:cNvPr id="198" name="TextBox 197"/>
          <p:cNvSpPr txBox="1"/>
          <p:nvPr/>
        </p:nvSpPr>
        <p:spPr>
          <a:xfrm>
            <a:off x="7243235" y="5104040"/>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a:t>
            </a:r>
            <a:endParaRPr lang="en-US" sz="1600" dirty="0">
              <a:solidFill>
                <a:srgbClr val="000000"/>
              </a:solidFill>
              <a:latin typeface="Courier New"/>
              <a:cs typeface="Courier New"/>
            </a:endParaRPr>
          </a:p>
        </p:txBody>
      </p:sp>
      <p:sp>
        <p:nvSpPr>
          <p:cNvPr id="199" name="TextBox 198"/>
          <p:cNvSpPr txBox="1"/>
          <p:nvPr/>
        </p:nvSpPr>
        <p:spPr>
          <a:xfrm>
            <a:off x="7503585" y="5104040"/>
            <a:ext cx="304800" cy="338554"/>
          </a:xfrm>
          <a:prstGeom prst="rect">
            <a:avLst/>
          </a:prstGeom>
          <a:noFill/>
        </p:spPr>
        <p:txBody>
          <a:bodyPr wrap="square" rtlCol="0">
            <a:spAutoFit/>
          </a:bodyPr>
          <a:lstStyle/>
          <a:p>
            <a:pPr algn="ctr"/>
            <a:endParaRPr lang="en-US" sz="1600" dirty="0">
              <a:solidFill>
                <a:srgbClr val="000000"/>
              </a:solidFill>
              <a:latin typeface="Courier New"/>
              <a:cs typeface="Courier New"/>
            </a:endParaRPr>
          </a:p>
        </p:txBody>
      </p:sp>
      <p:sp>
        <p:nvSpPr>
          <p:cNvPr id="200" name="TextBox 199"/>
          <p:cNvSpPr txBox="1"/>
          <p:nvPr/>
        </p:nvSpPr>
        <p:spPr>
          <a:xfrm>
            <a:off x="7763935" y="5104040"/>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w</a:t>
            </a:r>
            <a:endParaRPr lang="en-US" sz="1600" dirty="0">
              <a:solidFill>
                <a:srgbClr val="000000"/>
              </a:solidFill>
              <a:latin typeface="Courier New"/>
              <a:cs typeface="Courier New"/>
            </a:endParaRPr>
          </a:p>
        </p:txBody>
      </p:sp>
      <p:sp>
        <p:nvSpPr>
          <p:cNvPr id="205" name="TextBox 204"/>
          <p:cNvSpPr txBox="1"/>
          <p:nvPr/>
        </p:nvSpPr>
        <p:spPr>
          <a:xfrm>
            <a:off x="6982885" y="5358040"/>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o</a:t>
            </a:r>
            <a:endParaRPr lang="en-US" sz="1600" dirty="0">
              <a:solidFill>
                <a:srgbClr val="000000"/>
              </a:solidFill>
              <a:latin typeface="Courier New"/>
              <a:cs typeface="Courier New"/>
            </a:endParaRPr>
          </a:p>
        </p:txBody>
      </p:sp>
      <p:sp>
        <p:nvSpPr>
          <p:cNvPr id="206" name="TextBox 205"/>
          <p:cNvSpPr txBox="1"/>
          <p:nvPr/>
        </p:nvSpPr>
        <p:spPr>
          <a:xfrm>
            <a:off x="7243235" y="5358040"/>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r</a:t>
            </a:r>
            <a:endParaRPr lang="en-US" sz="1600" dirty="0">
              <a:solidFill>
                <a:srgbClr val="000000"/>
              </a:solidFill>
              <a:latin typeface="Courier New"/>
              <a:cs typeface="Courier New"/>
            </a:endParaRPr>
          </a:p>
        </p:txBody>
      </p:sp>
      <p:sp>
        <p:nvSpPr>
          <p:cNvPr id="207" name="TextBox 206"/>
          <p:cNvSpPr txBox="1"/>
          <p:nvPr/>
        </p:nvSpPr>
        <p:spPr>
          <a:xfrm>
            <a:off x="7503585" y="5358040"/>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l</a:t>
            </a:r>
            <a:endParaRPr lang="en-US" sz="1600" dirty="0">
              <a:solidFill>
                <a:srgbClr val="000000"/>
              </a:solidFill>
              <a:latin typeface="Courier New"/>
              <a:cs typeface="Courier New"/>
            </a:endParaRPr>
          </a:p>
        </p:txBody>
      </p:sp>
      <p:sp>
        <p:nvSpPr>
          <p:cNvPr id="208" name="TextBox 207"/>
          <p:cNvSpPr txBox="1"/>
          <p:nvPr/>
        </p:nvSpPr>
        <p:spPr>
          <a:xfrm>
            <a:off x="7763935" y="5358040"/>
            <a:ext cx="304800" cy="338554"/>
          </a:xfrm>
          <a:prstGeom prst="rect">
            <a:avLst/>
          </a:prstGeom>
          <a:noFill/>
        </p:spPr>
        <p:txBody>
          <a:bodyPr wrap="square" rtlCol="0">
            <a:spAutoFit/>
          </a:bodyPr>
          <a:lstStyle/>
          <a:p>
            <a:pPr algn="ctr"/>
            <a:r>
              <a:rPr lang="en-US" sz="1600" dirty="0" err="1" smtClean="0">
                <a:solidFill>
                  <a:srgbClr val="000000"/>
                </a:solidFill>
                <a:latin typeface="Courier New"/>
                <a:cs typeface="Courier New"/>
              </a:rPr>
              <a:t>d</a:t>
            </a:r>
            <a:endParaRPr lang="en-US" sz="1600" dirty="0">
              <a:solidFill>
                <a:srgbClr val="000000"/>
              </a:solidFill>
              <a:latin typeface="Courier New"/>
              <a:cs typeface="Courier New"/>
            </a:endParaRPr>
          </a:p>
        </p:txBody>
      </p:sp>
      <p:sp>
        <p:nvSpPr>
          <p:cNvPr id="213" name="TextBox 212"/>
          <p:cNvSpPr txBox="1"/>
          <p:nvPr/>
        </p:nvSpPr>
        <p:spPr>
          <a:xfrm>
            <a:off x="6938435" y="5650140"/>
            <a:ext cx="381000" cy="276999"/>
          </a:xfrm>
          <a:prstGeom prst="rect">
            <a:avLst/>
          </a:prstGeom>
          <a:noFill/>
        </p:spPr>
        <p:txBody>
          <a:bodyPr wrap="square" rtlCol="0">
            <a:spAutoFit/>
          </a:bodyPr>
          <a:lstStyle/>
          <a:p>
            <a:pPr algn="ctr"/>
            <a:r>
              <a:rPr lang="en-US" sz="1200" dirty="0" smtClean="0">
                <a:solidFill>
                  <a:srgbClr val="000000"/>
                </a:solidFill>
                <a:latin typeface="Courier New"/>
                <a:cs typeface="Courier New"/>
              </a:rPr>
              <a:t>\0</a:t>
            </a:r>
            <a:endParaRPr lang="en-US" sz="1200" dirty="0">
              <a:solidFill>
                <a:srgbClr val="000000"/>
              </a:solidFill>
              <a:latin typeface="Courier New"/>
              <a:cs typeface="Courier New"/>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55491">
                                            <p:txEl>
                                              <p:pRg st="0" end="0"/>
                                            </p:txEl>
                                          </p:spTgt>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grpId="0" nodeType="afterEffect">
                                  <p:stCondLst>
                                    <p:cond delay="0"/>
                                  </p:stCondLst>
                                  <p:childTnLst>
                                    <p:set>
                                      <p:cBhvr>
                                        <p:cTn id="9" dur="1" fill="hold">
                                          <p:stCondLst>
                                            <p:cond delay="0"/>
                                          </p:stCondLst>
                                        </p:cTn>
                                        <p:tgtEl>
                                          <p:spTgt spid="44">
                                            <p:txEl>
                                              <p:pRg st="0" end="0"/>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44">
                                            <p:txEl>
                                              <p:pRg st="1" end="1"/>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44">
                                            <p:txEl>
                                              <p:pRg st="2" end="2"/>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189"/>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grpId="0" nodeType="afterEffect">
                                  <p:stCondLst>
                                    <p:cond delay="100"/>
                                  </p:stCondLst>
                                  <p:childTnLst>
                                    <p:set>
                                      <p:cBhvr>
                                        <p:cTn id="32" dur="1" fill="hold">
                                          <p:stCondLst>
                                            <p:cond delay="0"/>
                                          </p:stCondLst>
                                        </p:cTn>
                                        <p:tgtEl>
                                          <p:spTgt spid="190"/>
                                        </p:tgtEl>
                                        <p:attrNameLst>
                                          <p:attrName>style.visibility</p:attrName>
                                        </p:attrNameLst>
                                      </p:cBhvr>
                                      <p:to>
                                        <p:strVal val="visible"/>
                                      </p:to>
                                    </p:set>
                                  </p:childTnLst>
                                </p:cTn>
                              </p:par>
                            </p:childTnLst>
                          </p:cTn>
                        </p:par>
                        <p:par>
                          <p:cTn id="33" fill="hold">
                            <p:stCondLst>
                              <p:cond delay="100"/>
                            </p:stCondLst>
                            <p:childTnLst>
                              <p:par>
                                <p:cTn id="34" presetID="1" presetClass="entr" presetSubtype="0" fill="hold" grpId="0" nodeType="afterEffect">
                                  <p:stCondLst>
                                    <p:cond delay="100"/>
                                  </p:stCondLst>
                                  <p:childTnLst>
                                    <p:set>
                                      <p:cBhvr>
                                        <p:cTn id="35" dur="1" fill="hold">
                                          <p:stCondLst>
                                            <p:cond delay="0"/>
                                          </p:stCondLst>
                                        </p:cTn>
                                        <p:tgtEl>
                                          <p:spTgt spid="191"/>
                                        </p:tgtEl>
                                        <p:attrNameLst>
                                          <p:attrName>style.visibility</p:attrName>
                                        </p:attrNameLst>
                                      </p:cBhvr>
                                      <p:to>
                                        <p:strVal val="visible"/>
                                      </p:to>
                                    </p:set>
                                  </p:childTnLst>
                                </p:cTn>
                              </p:par>
                            </p:childTnLst>
                          </p:cTn>
                        </p:par>
                        <p:par>
                          <p:cTn id="36" fill="hold">
                            <p:stCondLst>
                              <p:cond delay="200"/>
                            </p:stCondLst>
                            <p:childTnLst>
                              <p:par>
                                <p:cTn id="37" presetID="1" presetClass="entr" presetSubtype="0" fill="hold" grpId="0" nodeType="afterEffect">
                                  <p:stCondLst>
                                    <p:cond delay="100"/>
                                  </p:stCondLst>
                                  <p:childTnLst>
                                    <p:set>
                                      <p:cBhvr>
                                        <p:cTn id="38" dur="1" fill="hold">
                                          <p:stCondLst>
                                            <p:cond delay="0"/>
                                          </p:stCondLst>
                                        </p:cTn>
                                        <p:tgtEl>
                                          <p:spTgt spid="192"/>
                                        </p:tgtEl>
                                        <p:attrNameLst>
                                          <p:attrName>style.visibility</p:attrName>
                                        </p:attrNameLst>
                                      </p:cBhvr>
                                      <p:to>
                                        <p:strVal val="visible"/>
                                      </p:to>
                                    </p:set>
                                  </p:childTnLst>
                                </p:cTn>
                              </p:par>
                            </p:childTnLst>
                          </p:cTn>
                        </p:par>
                        <p:par>
                          <p:cTn id="39" fill="hold">
                            <p:stCondLst>
                              <p:cond delay="300"/>
                            </p:stCondLst>
                            <p:childTnLst>
                              <p:par>
                                <p:cTn id="40" presetID="1" presetClass="entr" presetSubtype="0" fill="hold" grpId="0" nodeType="afterEffect">
                                  <p:stCondLst>
                                    <p:cond delay="100"/>
                                  </p:stCondLst>
                                  <p:childTnLst>
                                    <p:set>
                                      <p:cBhvr>
                                        <p:cTn id="41" dur="1" fill="hold">
                                          <p:stCondLst>
                                            <p:cond delay="0"/>
                                          </p:stCondLst>
                                        </p:cTn>
                                        <p:tgtEl>
                                          <p:spTgt spid="197"/>
                                        </p:tgtEl>
                                        <p:attrNameLst>
                                          <p:attrName>style.visibility</p:attrName>
                                        </p:attrNameLst>
                                      </p:cBhvr>
                                      <p:to>
                                        <p:strVal val="visible"/>
                                      </p:to>
                                    </p:set>
                                  </p:childTnLst>
                                </p:cTn>
                              </p:par>
                            </p:childTnLst>
                          </p:cTn>
                        </p:par>
                        <p:par>
                          <p:cTn id="42" fill="hold">
                            <p:stCondLst>
                              <p:cond delay="400"/>
                            </p:stCondLst>
                            <p:childTnLst>
                              <p:par>
                                <p:cTn id="43" presetID="1" presetClass="entr" presetSubtype="0" fill="hold" grpId="0" nodeType="afterEffect">
                                  <p:stCondLst>
                                    <p:cond delay="100"/>
                                  </p:stCondLst>
                                  <p:childTnLst>
                                    <p:set>
                                      <p:cBhvr>
                                        <p:cTn id="44" dur="1" fill="hold">
                                          <p:stCondLst>
                                            <p:cond delay="0"/>
                                          </p:stCondLst>
                                        </p:cTn>
                                        <p:tgtEl>
                                          <p:spTgt spid="198"/>
                                        </p:tgtEl>
                                        <p:attrNameLst>
                                          <p:attrName>style.visibility</p:attrName>
                                        </p:attrNameLst>
                                      </p:cBhvr>
                                      <p:to>
                                        <p:strVal val="visible"/>
                                      </p:to>
                                    </p:set>
                                  </p:childTnLst>
                                </p:cTn>
                              </p:par>
                            </p:childTnLst>
                          </p:cTn>
                        </p:par>
                        <p:par>
                          <p:cTn id="45" fill="hold">
                            <p:stCondLst>
                              <p:cond delay="500"/>
                            </p:stCondLst>
                            <p:childTnLst>
                              <p:par>
                                <p:cTn id="46" presetID="1" presetClass="entr" presetSubtype="0" fill="hold" grpId="0" nodeType="afterEffect" nodePh="1">
                                  <p:stCondLst>
                                    <p:cond delay="100"/>
                                  </p:stCondLst>
                                  <p:endCondLst>
                                    <p:cond evt="begin" delay="0">
                                      <p:tn val="46"/>
                                    </p:cond>
                                  </p:endCondLst>
                                  <p:childTnLst>
                                    <p:set>
                                      <p:cBhvr>
                                        <p:cTn id="47" dur="1" fill="hold">
                                          <p:stCondLst>
                                            <p:cond delay="0"/>
                                          </p:stCondLst>
                                        </p:cTn>
                                        <p:tgtEl>
                                          <p:spTgt spid="199"/>
                                        </p:tgtEl>
                                        <p:attrNameLst>
                                          <p:attrName>style.visibility</p:attrName>
                                        </p:attrNameLst>
                                      </p:cBhvr>
                                      <p:to>
                                        <p:strVal val="visible"/>
                                      </p:to>
                                    </p:set>
                                  </p:childTnLst>
                                </p:cTn>
                              </p:par>
                            </p:childTnLst>
                          </p:cTn>
                        </p:par>
                        <p:par>
                          <p:cTn id="48" fill="hold">
                            <p:stCondLst>
                              <p:cond delay="600"/>
                            </p:stCondLst>
                            <p:childTnLst>
                              <p:par>
                                <p:cTn id="49" presetID="1" presetClass="entr" presetSubtype="0" fill="hold" grpId="0" nodeType="afterEffect">
                                  <p:stCondLst>
                                    <p:cond delay="100"/>
                                  </p:stCondLst>
                                  <p:childTnLst>
                                    <p:set>
                                      <p:cBhvr>
                                        <p:cTn id="50" dur="1" fill="hold">
                                          <p:stCondLst>
                                            <p:cond delay="0"/>
                                          </p:stCondLst>
                                        </p:cTn>
                                        <p:tgtEl>
                                          <p:spTgt spid="200"/>
                                        </p:tgtEl>
                                        <p:attrNameLst>
                                          <p:attrName>style.visibility</p:attrName>
                                        </p:attrNameLst>
                                      </p:cBhvr>
                                      <p:to>
                                        <p:strVal val="visible"/>
                                      </p:to>
                                    </p:set>
                                  </p:childTnLst>
                                </p:cTn>
                              </p:par>
                            </p:childTnLst>
                          </p:cTn>
                        </p:par>
                        <p:par>
                          <p:cTn id="51" fill="hold">
                            <p:stCondLst>
                              <p:cond delay="700"/>
                            </p:stCondLst>
                            <p:childTnLst>
                              <p:par>
                                <p:cTn id="52" presetID="1" presetClass="entr" presetSubtype="0" fill="hold" grpId="0" nodeType="afterEffect">
                                  <p:stCondLst>
                                    <p:cond delay="100"/>
                                  </p:stCondLst>
                                  <p:childTnLst>
                                    <p:set>
                                      <p:cBhvr>
                                        <p:cTn id="53" dur="1" fill="hold">
                                          <p:stCondLst>
                                            <p:cond delay="0"/>
                                          </p:stCondLst>
                                        </p:cTn>
                                        <p:tgtEl>
                                          <p:spTgt spid="205"/>
                                        </p:tgtEl>
                                        <p:attrNameLst>
                                          <p:attrName>style.visibility</p:attrName>
                                        </p:attrNameLst>
                                      </p:cBhvr>
                                      <p:to>
                                        <p:strVal val="visible"/>
                                      </p:to>
                                    </p:set>
                                  </p:childTnLst>
                                </p:cTn>
                              </p:par>
                            </p:childTnLst>
                          </p:cTn>
                        </p:par>
                        <p:par>
                          <p:cTn id="54" fill="hold">
                            <p:stCondLst>
                              <p:cond delay="800"/>
                            </p:stCondLst>
                            <p:childTnLst>
                              <p:par>
                                <p:cTn id="55" presetID="1" presetClass="entr" presetSubtype="0" fill="hold" grpId="0" nodeType="afterEffect">
                                  <p:stCondLst>
                                    <p:cond delay="100"/>
                                  </p:stCondLst>
                                  <p:childTnLst>
                                    <p:set>
                                      <p:cBhvr>
                                        <p:cTn id="56" dur="1" fill="hold">
                                          <p:stCondLst>
                                            <p:cond delay="0"/>
                                          </p:stCondLst>
                                        </p:cTn>
                                        <p:tgtEl>
                                          <p:spTgt spid="206"/>
                                        </p:tgtEl>
                                        <p:attrNameLst>
                                          <p:attrName>style.visibility</p:attrName>
                                        </p:attrNameLst>
                                      </p:cBhvr>
                                      <p:to>
                                        <p:strVal val="visible"/>
                                      </p:to>
                                    </p:set>
                                  </p:childTnLst>
                                </p:cTn>
                              </p:par>
                            </p:childTnLst>
                          </p:cTn>
                        </p:par>
                        <p:par>
                          <p:cTn id="57" fill="hold">
                            <p:stCondLst>
                              <p:cond delay="900"/>
                            </p:stCondLst>
                            <p:childTnLst>
                              <p:par>
                                <p:cTn id="58" presetID="1" presetClass="entr" presetSubtype="0" fill="hold" grpId="0" nodeType="afterEffect">
                                  <p:stCondLst>
                                    <p:cond delay="100"/>
                                  </p:stCondLst>
                                  <p:childTnLst>
                                    <p:set>
                                      <p:cBhvr>
                                        <p:cTn id="59" dur="1" fill="hold">
                                          <p:stCondLst>
                                            <p:cond delay="0"/>
                                          </p:stCondLst>
                                        </p:cTn>
                                        <p:tgtEl>
                                          <p:spTgt spid="207"/>
                                        </p:tgtEl>
                                        <p:attrNameLst>
                                          <p:attrName>style.visibility</p:attrName>
                                        </p:attrNameLst>
                                      </p:cBhvr>
                                      <p:to>
                                        <p:strVal val="visible"/>
                                      </p:to>
                                    </p:set>
                                  </p:childTnLst>
                                </p:cTn>
                              </p:par>
                            </p:childTnLst>
                          </p:cTn>
                        </p:par>
                        <p:par>
                          <p:cTn id="60" fill="hold">
                            <p:stCondLst>
                              <p:cond delay="1000"/>
                            </p:stCondLst>
                            <p:childTnLst>
                              <p:par>
                                <p:cTn id="61" presetID="1" presetClass="entr" presetSubtype="0" fill="hold" grpId="0" nodeType="afterEffect">
                                  <p:stCondLst>
                                    <p:cond delay="100"/>
                                  </p:stCondLst>
                                  <p:childTnLst>
                                    <p:set>
                                      <p:cBhvr>
                                        <p:cTn id="62" dur="1" fill="hold">
                                          <p:stCondLst>
                                            <p:cond delay="0"/>
                                          </p:stCondLst>
                                        </p:cTn>
                                        <p:tgtEl>
                                          <p:spTgt spid="208"/>
                                        </p:tgtEl>
                                        <p:attrNameLst>
                                          <p:attrName>style.visibility</p:attrName>
                                        </p:attrNameLst>
                                      </p:cBhvr>
                                      <p:to>
                                        <p:strVal val="visible"/>
                                      </p:to>
                                    </p:set>
                                  </p:childTnLst>
                                </p:cTn>
                              </p:par>
                            </p:childTnLst>
                          </p:cTn>
                        </p:par>
                        <p:par>
                          <p:cTn id="63" fill="hold">
                            <p:stCondLst>
                              <p:cond delay="1100"/>
                            </p:stCondLst>
                            <p:childTnLst>
                              <p:par>
                                <p:cTn id="64" presetID="1" presetClass="entr" presetSubtype="0" fill="hold" grpId="0" nodeType="afterEffect">
                                  <p:stCondLst>
                                    <p:cond delay="100"/>
                                  </p:stCondLst>
                                  <p:childTnLst>
                                    <p:set>
                                      <p:cBhvr>
                                        <p:cTn id="65" dur="1" fill="hold">
                                          <p:stCondLst>
                                            <p:cond delay="0"/>
                                          </p:stCondLst>
                                        </p:cTn>
                                        <p:tgtEl>
                                          <p:spTgt spid="2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5491" grpId="0" build="p" autoUpdateAnimBg="0"/>
      <p:bldP spid="44" grpId="0" build="p"/>
      <p:bldP spid="189" grpId="0"/>
      <p:bldP spid="190" grpId="0"/>
      <p:bldP spid="191" grpId="0"/>
      <p:bldP spid="192" grpId="0"/>
      <p:bldP spid="197" grpId="0"/>
      <p:bldP spid="198" grpId="0"/>
      <p:bldP spid="199" grpId="0"/>
      <p:bldP spid="200" grpId="0"/>
      <p:bldP spid="205" grpId="0"/>
      <p:bldP spid="206" grpId="0"/>
      <p:bldP spid="207" grpId="0"/>
      <p:bldP spid="208" grpId="0"/>
      <p:bldP spid="213" grpId="0"/>
    </p:bld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3046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Structure of Memory</a:t>
            </a:r>
            <a:endParaRPr lang="en-US" sz="4000" dirty="0">
              <a:solidFill>
                <a:schemeClr val="tx1"/>
              </a:solidFill>
            </a:endParaRPr>
          </a:p>
        </p:txBody>
      </p:sp>
      <p:sp>
        <p:nvSpPr>
          <p:cNvPr id="830467" name="Rectangle 3"/>
          <p:cNvSpPr>
            <a:spLocks noChangeArrowheads="1"/>
          </p:cNvSpPr>
          <p:nvPr/>
        </p:nvSpPr>
        <p:spPr bwMode="auto">
          <a:xfrm>
            <a:off x="482600" y="1155700"/>
            <a:ext cx="8128000" cy="1054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The fundamental unit of memory inside a computer is called a </a:t>
            </a:r>
            <a:r>
              <a:rPr lang="en-US" sz="2400" i="1" dirty="0">
                <a:solidFill>
                  <a:srgbClr val="000000"/>
                </a:solidFill>
              </a:rPr>
              <a:t>bit</a:t>
            </a:r>
            <a:r>
              <a:rPr lang="en-US" sz="2400" b="0" i="1" dirty="0">
                <a:solidFill>
                  <a:srgbClr val="000000"/>
                </a:solidFill>
              </a:rPr>
              <a:t>,</a:t>
            </a:r>
            <a:r>
              <a:rPr lang="en-US" sz="2400" b="0" dirty="0">
                <a:solidFill>
                  <a:srgbClr val="000000"/>
                </a:solidFill>
              </a:rPr>
              <a:t> which is a contraction of the words </a:t>
            </a:r>
            <a:r>
              <a:rPr lang="en-US" sz="2400" b="0" i="1" dirty="0">
                <a:solidFill>
                  <a:srgbClr val="000000"/>
                </a:solidFill>
              </a:rPr>
              <a:t>binary digit.</a:t>
            </a:r>
            <a:r>
              <a:rPr lang="en-US" sz="2400" b="0" dirty="0">
                <a:solidFill>
                  <a:srgbClr val="000000"/>
                </a:solidFill>
              </a:rPr>
              <a:t>  A bit can be in either of two states, usually denoted as 0 and 1.</a:t>
            </a:r>
          </a:p>
        </p:txBody>
      </p:sp>
      <p:sp>
        <p:nvSpPr>
          <p:cNvPr id="830468" name="Rectangle 4"/>
          <p:cNvSpPr>
            <a:spLocks noChangeArrowheads="1"/>
          </p:cNvSpPr>
          <p:nvPr/>
        </p:nvSpPr>
        <p:spPr bwMode="auto">
          <a:xfrm>
            <a:off x="482600" y="4724400"/>
            <a:ext cx="8131175" cy="1833563"/>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Numbers are stored in still larger units that consist of multiple bytes.  The unit that represents the most common integer size on a particular hardware is called a </a:t>
            </a:r>
            <a:r>
              <a:rPr lang="en-US" sz="2400" i="1" dirty="0">
                <a:solidFill>
                  <a:srgbClr val="000000"/>
                </a:solidFill>
              </a:rPr>
              <a:t>word</a:t>
            </a:r>
            <a:r>
              <a:rPr lang="en-US" sz="2400" b="0" i="1" dirty="0">
                <a:solidFill>
                  <a:srgbClr val="000000"/>
                </a:solidFill>
              </a:rPr>
              <a:t>.</a:t>
            </a:r>
            <a:r>
              <a:rPr lang="en-US" sz="2400" b="0" dirty="0">
                <a:solidFill>
                  <a:srgbClr val="000000"/>
                </a:solidFill>
              </a:rPr>
              <a:t>  Because machines have different architectures, the number of bytes in a word may vary from machine to machine.</a:t>
            </a:r>
          </a:p>
        </p:txBody>
      </p:sp>
      <p:grpSp>
        <p:nvGrpSpPr>
          <p:cNvPr id="2" name="Group 5"/>
          <p:cNvGrpSpPr>
            <a:grpSpLocks/>
          </p:cNvGrpSpPr>
          <p:nvPr/>
        </p:nvGrpSpPr>
        <p:grpSpPr bwMode="auto">
          <a:xfrm>
            <a:off x="482600" y="2273300"/>
            <a:ext cx="8131175" cy="2222500"/>
            <a:chOff x="304" y="1432"/>
            <a:chExt cx="5122" cy="1400"/>
          </a:xfrm>
        </p:grpSpPr>
        <p:grpSp>
          <p:nvGrpSpPr>
            <p:cNvPr id="3" name="Group 6"/>
            <p:cNvGrpSpPr>
              <a:grpSpLocks/>
            </p:cNvGrpSpPr>
            <p:nvPr/>
          </p:nvGrpSpPr>
          <p:grpSpPr bwMode="auto">
            <a:xfrm>
              <a:off x="1728" y="2544"/>
              <a:ext cx="2304" cy="288"/>
              <a:chOff x="1728" y="2544"/>
              <a:chExt cx="2304" cy="288"/>
            </a:xfrm>
          </p:grpSpPr>
          <p:sp>
            <p:nvSpPr>
              <p:cNvPr id="830471" name="Rectangle 7"/>
              <p:cNvSpPr>
                <a:spLocks noChangeArrowheads="1"/>
              </p:cNvSpPr>
              <p:nvPr/>
            </p:nvSpPr>
            <p:spPr bwMode="auto">
              <a:xfrm>
                <a:off x="1728" y="254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30472" name="Rectangle 8"/>
              <p:cNvSpPr>
                <a:spLocks noChangeArrowheads="1"/>
              </p:cNvSpPr>
              <p:nvPr/>
            </p:nvSpPr>
            <p:spPr bwMode="auto">
              <a:xfrm>
                <a:off x="2016" y="254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30473" name="Rectangle 9"/>
              <p:cNvSpPr>
                <a:spLocks noChangeArrowheads="1"/>
              </p:cNvSpPr>
              <p:nvPr/>
            </p:nvSpPr>
            <p:spPr bwMode="auto">
              <a:xfrm>
                <a:off x="2304" y="254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30474" name="Rectangle 10"/>
              <p:cNvSpPr>
                <a:spLocks noChangeArrowheads="1"/>
              </p:cNvSpPr>
              <p:nvPr/>
            </p:nvSpPr>
            <p:spPr bwMode="auto">
              <a:xfrm>
                <a:off x="2592" y="254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30475" name="Rectangle 11"/>
              <p:cNvSpPr>
                <a:spLocks noChangeArrowheads="1"/>
              </p:cNvSpPr>
              <p:nvPr/>
            </p:nvSpPr>
            <p:spPr bwMode="auto">
              <a:xfrm>
                <a:off x="2880" y="254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30476" name="Rectangle 12"/>
              <p:cNvSpPr>
                <a:spLocks noChangeArrowheads="1"/>
              </p:cNvSpPr>
              <p:nvPr/>
            </p:nvSpPr>
            <p:spPr bwMode="auto">
              <a:xfrm>
                <a:off x="3168" y="254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30477" name="Rectangle 13"/>
              <p:cNvSpPr>
                <a:spLocks noChangeArrowheads="1"/>
              </p:cNvSpPr>
              <p:nvPr/>
            </p:nvSpPr>
            <p:spPr bwMode="auto">
              <a:xfrm>
                <a:off x="3456" y="254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30478" name="Rectangle 14"/>
              <p:cNvSpPr>
                <a:spLocks noChangeArrowheads="1"/>
              </p:cNvSpPr>
              <p:nvPr/>
            </p:nvSpPr>
            <p:spPr bwMode="auto">
              <a:xfrm>
                <a:off x="3744" y="254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grpSp>
        <p:sp>
          <p:nvSpPr>
            <p:cNvPr id="830479" name="Rectangle 15"/>
            <p:cNvSpPr>
              <a:spLocks noChangeArrowheads="1"/>
            </p:cNvSpPr>
            <p:nvPr/>
          </p:nvSpPr>
          <p:spPr bwMode="auto">
            <a:xfrm>
              <a:off x="304" y="1432"/>
              <a:ext cx="5122" cy="1155"/>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The hardware structure of a computer combines individual bits into larger units.  In most modern architectures, the smallest unit on which the hardware operates is a sequence of eight consecutive bits called a </a:t>
              </a:r>
              <a:r>
                <a:rPr lang="en-US" sz="2400" i="1" dirty="0">
                  <a:solidFill>
                    <a:srgbClr val="000000"/>
                  </a:solidFill>
                </a:rPr>
                <a:t>byte</a:t>
              </a:r>
              <a:r>
                <a:rPr lang="en-US" sz="2400" b="0" i="1" dirty="0">
                  <a:solidFill>
                    <a:srgbClr val="000000"/>
                  </a:solidFill>
                </a:rPr>
                <a:t>.</a:t>
              </a:r>
              <a:r>
                <a:rPr lang="en-US" sz="2400" b="0" dirty="0">
                  <a:solidFill>
                    <a:srgbClr val="000000"/>
                  </a:solidFill>
                </a:rPr>
                <a:t>  The following diagram shows a byte containing a combination of 0s </a:t>
              </a:r>
              <a:r>
                <a:rPr lang="en-US" sz="2400" b="0" dirty="0" smtClean="0">
                  <a:solidFill>
                    <a:srgbClr val="000000"/>
                  </a:solidFill>
                </a:rPr>
                <a:t>and</a:t>
              </a:r>
              <a:r>
                <a:rPr lang="en-US" sz="2400" b="0" dirty="0">
                  <a:solidFill>
                    <a:srgbClr val="000000"/>
                  </a:solidFill>
                </a:rPr>
                <a:t> </a:t>
              </a:r>
              <a:r>
                <a:rPr lang="en-US" sz="2400" b="0" dirty="0" smtClean="0">
                  <a:solidFill>
                    <a:srgbClr val="000000"/>
                  </a:solidFill>
                </a:rPr>
                <a:t>1s</a:t>
              </a:r>
              <a:r>
                <a:rPr lang="en-US" sz="2400" b="0" dirty="0">
                  <a:solidFill>
                    <a:srgbClr val="000000"/>
                  </a:solidFill>
                </a:rPr>
                <a:t>:</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83046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0468" grpId="0" build="p" bldLvl="2" autoUpdateAnimBg="0"/>
    </p:bld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55042"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The Hot-Shot Solution</a:t>
            </a:r>
            <a:endParaRPr lang="en-US" sz="4000" dirty="0">
              <a:solidFill>
                <a:srgbClr val="FF0000"/>
              </a:solidFill>
            </a:endParaRPr>
          </a:p>
        </p:txBody>
      </p:sp>
      <p:sp>
        <p:nvSpPr>
          <p:cNvPr id="74" name="Rectangle 73"/>
          <p:cNvSpPr/>
          <p:nvPr/>
        </p:nvSpPr>
        <p:spPr bwMode="auto">
          <a:xfrm>
            <a:off x="593875" y="1291770"/>
            <a:ext cx="7981648" cy="1451430"/>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75" name="TextBox 74"/>
          <p:cNvSpPr txBox="1"/>
          <p:nvPr/>
        </p:nvSpPr>
        <p:spPr>
          <a:xfrm>
            <a:off x="762000" y="1511440"/>
            <a:ext cx="7696200" cy="923330"/>
          </a:xfrm>
          <a:prstGeom prst="rect">
            <a:avLst/>
          </a:prstGeom>
          <a:noFill/>
        </p:spPr>
        <p:txBody>
          <a:bodyPr wrap="square" rtlCol="0">
            <a:spAutoFit/>
          </a:bodyPr>
          <a:lstStyle/>
          <a:p>
            <a:r>
              <a:rPr lang="en-US" sz="1800" dirty="0" smtClean="0">
                <a:solidFill>
                  <a:srgbClr val="000000"/>
                </a:solidFill>
                <a:latin typeface="Courier New"/>
                <a:cs typeface="Courier New"/>
              </a:rPr>
              <a:t>void </a:t>
            </a:r>
            <a:r>
              <a:rPr lang="en-US" sz="1800" dirty="0" err="1" smtClean="0">
                <a:solidFill>
                  <a:srgbClr val="000000"/>
                </a:solidFill>
                <a:latin typeface="Courier New"/>
                <a:cs typeface="Courier New"/>
              </a:rPr>
              <a:t>strcpy(char</a:t>
            </a:r>
            <a:r>
              <a:rPr lang="en-US" sz="1800" dirty="0" smtClean="0">
                <a:solidFill>
                  <a:srgbClr val="000000"/>
                </a:solidFill>
                <a:latin typeface="Courier New"/>
                <a:cs typeface="Courier New"/>
              </a:rPr>
              <a:t> *</a:t>
            </a:r>
            <a:r>
              <a:rPr lang="en-US" sz="1800" dirty="0" err="1" smtClean="0">
                <a:solidFill>
                  <a:srgbClr val="000000"/>
                </a:solidFill>
                <a:latin typeface="Courier New"/>
                <a:cs typeface="Courier New"/>
              </a:rPr>
              <a:t>dst</a:t>
            </a:r>
            <a:r>
              <a:rPr lang="en-US" sz="1800" dirty="0" smtClean="0">
                <a:solidFill>
                  <a:srgbClr val="000000"/>
                </a:solidFill>
                <a:latin typeface="Courier New"/>
                <a:cs typeface="Courier New"/>
              </a:rPr>
              <a:t>, char *</a:t>
            </a:r>
            <a:r>
              <a:rPr lang="en-US" sz="1800" dirty="0" err="1" smtClean="0">
                <a:solidFill>
                  <a:srgbClr val="000000"/>
                </a:solidFill>
                <a:latin typeface="Courier New"/>
                <a:cs typeface="Courier New"/>
              </a:rPr>
              <a:t>src</a:t>
            </a:r>
            <a:r>
              <a:rPr lang="en-US" sz="1800" dirty="0" smtClean="0">
                <a:solidFill>
                  <a:srgbClr val="000000"/>
                </a:solidFill>
                <a:latin typeface="Courier New"/>
                <a:cs typeface="Courier New"/>
              </a:rPr>
              <a:t>) {</a:t>
            </a:r>
          </a:p>
          <a:p>
            <a:r>
              <a:rPr lang="en-US" sz="1800" dirty="0" smtClean="0">
                <a:solidFill>
                  <a:srgbClr val="000000"/>
                </a:solidFill>
                <a:latin typeface="Courier New"/>
                <a:cs typeface="Courier New"/>
              </a:rPr>
              <a:t>   while (*</a:t>
            </a:r>
            <a:r>
              <a:rPr lang="en-US" sz="1800" dirty="0" err="1" smtClean="0">
                <a:solidFill>
                  <a:srgbClr val="000000"/>
                </a:solidFill>
                <a:latin typeface="Courier New"/>
                <a:cs typeface="Courier New"/>
              </a:rPr>
              <a:t>dst</a:t>
            </a:r>
            <a:r>
              <a:rPr lang="en-US" sz="1800" dirty="0" smtClean="0">
                <a:solidFill>
                  <a:srgbClr val="000000"/>
                </a:solidFill>
                <a:latin typeface="Courier New"/>
                <a:cs typeface="Courier New"/>
              </a:rPr>
              <a:t>++ = *</a:t>
            </a:r>
            <a:r>
              <a:rPr lang="en-US" sz="1800" dirty="0" err="1" smtClean="0">
                <a:solidFill>
                  <a:srgbClr val="000000"/>
                </a:solidFill>
                <a:latin typeface="Courier New"/>
                <a:cs typeface="Courier New"/>
              </a:rPr>
              <a:t>src</a:t>
            </a:r>
            <a:r>
              <a:rPr lang="en-US" sz="1800" dirty="0" smtClean="0">
                <a:solidFill>
                  <a:srgbClr val="000000"/>
                </a:solidFill>
                <a:latin typeface="Courier New"/>
                <a:cs typeface="Courier New"/>
              </a:rPr>
              <a:t>++);</a:t>
            </a:r>
          </a:p>
          <a:p>
            <a:r>
              <a:rPr lang="en-US" sz="1800" dirty="0" smtClean="0">
                <a:solidFill>
                  <a:srgbClr val="000000"/>
                </a:solidFill>
                <a:latin typeface="Courier New"/>
                <a:cs typeface="Courier New"/>
              </a:rPr>
              <a:t>}</a:t>
            </a:r>
            <a:endParaRPr lang="en-US" dirty="0">
              <a:solidFill>
                <a:srgbClr val="000000"/>
              </a:solidFill>
              <a:latin typeface="Courier New"/>
              <a:cs typeface="Courier New"/>
            </a:endParaRPr>
          </a:p>
        </p:txBody>
      </p:sp>
      <p:pic>
        <p:nvPicPr>
          <p:cNvPr id="77" name="Picture 76" descr="BlueBug.png"/>
          <p:cNvPicPr>
            <a:picLocks noChangeAspect="1"/>
          </p:cNvPicPr>
          <p:nvPr/>
        </p:nvPicPr>
        <p:blipFill>
          <a:blip r:embed="rId3"/>
          <a:stretch>
            <a:fillRect/>
          </a:stretch>
        </p:blipFill>
        <p:spPr>
          <a:xfrm>
            <a:off x="5791200" y="1367970"/>
            <a:ext cx="1176872" cy="1274259"/>
          </a:xfrm>
          <a:prstGeom prst="rect">
            <a:avLst/>
          </a:prstGeom>
        </p:spPr>
      </p:pic>
      <p:grpSp>
        <p:nvGrpSpPr>
          <p:cNvPr id="2" name="Group 86"/>
          <p:cNvGrpSpPr/>
          <p:nvPr/>
        </p:nvGrpSpPr>
        <p:grpSpPr>
          <a:xfrm>
            <a:off x="482600" y="2984500"/>
            <a:ext cx="8178800" cy="847035"/>
            <a:chOff x="482600" y="2984500"/>
            <a:chExt cx="8178800" cy="847035"/>
          </a:xfrm>
        </p:grpSpPr>
        <p:sp>
          <p:nvSpPr>
            <p:cNvPr id="78" name="Rectangle 408"/>
            <p:cNvSpPr>
              <a:spLocks noChangeArrowheads="1"/>
            </p:cNvSpPr>
            <p:nvPr/>
          </p:nvSpPr>
          <p:spPr bwMode="auto">
            <a:xfrm>
              <a:off x="482600" y="2984500"/>
              <a:ext cx="8178800" cy="749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The pointer expression</a:t>
              </a:r>
              <a:endParaRPr lang="en-US" sz="2400" b="0" dirty="0">
                <a:solidFill>
                  <a:srgbClr val="000000"/>
                </a:solidFill>
              </a:endParaRPr>
            </a:p>
          </p:txBody>
        </p:sp>
        <p:sp>
          <p:nvSpPr>
            <p:cNvPr id="79" name="TextBox 78"/>
            <p:cNvSpPr txBox="1"/>
            <p:nvPr/>
          </p:nvSpPr>
          <p:spPr>
            <a:xfrm>
              <a:off x="1676400" y="3431425"/>
              <a:ext cx="3733800" cy="400110"/>
            </a:xfrm>
            <a:prstGeom prst="rect">
              <a:avLst/>
            </a:prstGeom>
            <a:noFill/>
          </p:spPr>
          <p:txBody>
            <a:bodyPr wrap="square" rtlCol="0">
              <a:spAutoFit/>
            </a:bodyPr>
            <a:lstStyle/>
            <a:p>
              <a:r>
                <a:rPr lang="en-US" sz="2000" dirty="0" smtClean="0">
                  <a:solidFill>
                    <a:srgbClr val="000000"/>
                  </a:solidFill>
                  <a:latin typeface="Courier New"/>
                  <a:cs typeface="Courier New"/>
                </a:rPr>
                <a:t>*</a:t>
              </a:r>
              <a:r>
                <a:rPr lang="en-US" sz="2000" dirty="0" err="1" smtClean="0">
                  <a:solidFill>
                    <a:srgbClr val="000000"/>
                  </a:solidFill>
                  <a:latin typeface="Courier New"/>
                  <a:cs typeface="Courier New"/>
                </a:rPr>
                <a:t>p</a:t>
              </a:r>
              <a:r>
                <a:rPr lang="en-US" sz="2000" dirty="0" smtClean="0">
                  <a:solidFill>
                    <a:srgbClr val="000000"/>
                  </a:solidFill>
                  <a:latin typeface="Courier New"/>
                  <a:cs typeface="Courier New"/>
                </a:rPr>
                <a:t>++</a:t>
              </a:r>
              <a:endParaRPr lang="en-US" sz="2000" dirty="0">
                <a:solidFill>
                  <a:srgbClr val="000000"/>
                </a:solidFill>
                <a:latin typeface="Courier New"/>
                <a:cs typeface="Courier New"/>
              </a:endParaRPr>
            </a:p>
          </p:txBody>
        </p:sp>
      </p:grpSp>
      <p:sp>
        <p:nvSpPr>
          <p:cNvPr id="81" name="Rectangle 408"/>
          <p:cNvSpPr>
            <a:spLocks noChangeArrowheads="1"/>
          </p:cNvSpPr>
          <p:nvPr/>
        </p:nvSpPr>
        <p:spPr bwMode="auto">
          <a:xfrm>
            <a:off x="482600" y="5201560"/>
            <a:ext cx="8178800" cy="1358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When you work with C++, understanding the </a:t>
            </a:r>
            <a:r>
              <a:rPr lang="en-US" sz="2000" dirty="0" smtClean="0">
                <a:solidFill>
                  <a:srgbClr val="000000"/>
                </a:solidFill>
                <a:latin typeface="Courier New"/>
                <a:cs typeface="Courier New"/>
              </a:rPr>
              <a:t>*</a:t>
            </a:r>
            <a:r>
              <a:rPr lang="en-US" sz="2000" dirty="0" err="1" smtClean="0">
                <a:solidFill>
                  <a:srgbClr val="000000"/>
                </a:solidFill>
                <a:latin typeface="Courier New"/>
                <a:cs typeface="Courier New"/>
              </a:rPr>
              <a:t>p</a:t>
            </a:r>
            <a:r>
              <a:rPr lang="en-US" sz="2000" dirty="0" smtClean="0">
                <a:solidFill>
                  <a:srgbClr val="000000"/>
                </a:solidFill>
                <a:latin typeface="Courier New"/>
                <a:cs typeface="Courier New"/>
              </a:rPr>
              <a:t>++</a:t>
            </a:r>
            <a:r>
              <a:rPr lang="en-US" sz="2400" b="0" dirty="0" smtClean="0">
                <a:solidFill>
                  <a:srgbClr val="000000"/>
                </a:solidFill>
                <a:latin typeface="Times New Roman"/>
                <a:cs typeface="Times New Roman"/>
              </a:rPr>
              <a:t> idiom is important primarily because the same syntax comes up in STL </a:t>
            </a:r>
            <a:r>
              <a:rPr lang="en-US" sz="2400" b="0" dirty="0" err="1" smtClean="0">
                <a:solidFill>
                  <a:srgbClr val="000000"/>
                </a:solidFill>
                <a:latin typeface="Times New Roman"/>
                <a:cs typeface="Times New Roman"/>
              </a:rPr>
              <a:t>iterators</a:t>
            </a:r>
            <a:r>
              <a:rPr lang="en-US" sz="2400" b="0" dirty="0" smtClean="0">
                <a:solidFill>
                  <a:srgbClr val="000000"/>
                </a:solidFill>
                <a:latin typeface="Times New Roman"/>
                <a:cs typeface="Times New Roman"/>
              </a:rPr>
              <a:t>, which are used everywhere in professional code.</a:t>
            </a:r>
            <a:endParaRPr lang="en-US" sz="2400" dirty="0">
              <a:solidFill>
                <a:srgbClr val="000000"/>
              </a:solidFill>
              <a:latin typeface="Courier New"/>
              <a:cs typeface="Courier New"/>
            </a:endParaRPr>
          </a:p>
        </p:txBody>
      </p:sp>
      <p:sp>
        <p:nvSpPr>
          <p:cNvPr id="82" name="Rectangle 408"/>
          <p:cNvSpPr>
            <a:spLocks noChangeArrowheads="1"/>
          </p:cNvSpPr>
          <p:nvPr/>
        </p:nvSpPr>
        <p:spPr bwMode="auto">
          <a:xfrm>
            <a:off x="482600" y="3975100"/>
            <a:ext cx="8178800" cy="1206500"/>
          </a:xfrm>
          <a:prstGeom prst="rect">
            <a:avLst/>
          </a:prstGeom>
          <a:noFill/>
          <a:ln w="9525">
            <a:noFill/>
            <a:miter lim="800000"/>
            <a:headEnd/>
            <a:tailEnd/>
          </a:ln>
          <a:effectLst/>
        </p:spPr>
        <p:txBody>
          <a:bodyPr>
            <a:prstTxWarp prst="textNoShape">
              <a:avLst/>
            </a:prstTxWarp>
          </a:bodyPr>
          <a:lstStyle/>
          <a:p>
            <a:pPr marL="342900" algn="just">
              <a:lnSpc>
                <a:spcPct val="85000"/>
              </a:lnSpc>
              <a:spcAft>
                <a:spcPct val="50000"/>
              </a:spcAft>
            </a:pPr>
            <a:r>
              <a:rPr lang="en-US" sz="2400" b="0" dirty="0" smtClean="0">
                <a:solidFill>
                  <a:srgbClr val="000000"/>
                </a:solidFill>
              </a:rPr>
              <a:t>is one of the most common idioms in C and C++, and it is essential to understand what it means.  </a:t>
            </a:r>
            <a:r>
              <a:rPr lang="en-US" sz="2400" b="0" dirty="0" smtClean="0">
                <a:solidFill>
                  <a:srgbClr val="CCFFFF"/>
                </a:solidFill>
              </a:rPr>
              <a:t>It is, however, equally important that you avoid using it in your own code.</a:t>
            </a:r>
            <a:endParaRPr lang="en-US" sz="2400" b="0" dirty="0">
              <a:solidFill>
                <a:srgbClr val="CCFFFF"/>
              </a:solidFill>
            </a:endParaRPr>
          </a:p>
        </p:txBody>
      </p:sp>
      <p:sp>
        <p:nvSpPr>
          <p:cNvPr id="86" name="Rectangle 408"/>
          <p:cNvSpPr>
            <a:spLocks noChangeArrowheads="1"/>
          </p:cNvSpPr>
          <p:nvPr/>
        </p:nvSpPr>
        <p:spPr bwMode="auto">
          <a:xfrm>
            <a:off x="482600" y="3975100"/>
            <a:ext cx="8178800" cy="1206500"/>
          </a:xfrm>
          <a:prstGeom prst="rect">
            <a:avLst/>
          </a:prstGeom>
          <a:noFill/>
          <a:ln w="9525">
            <a:noFill/>
            <a:miter lim="800000"/>
            <a:headEnd/>
            <a:tailEnd/>
          </a:ln>
          <a:effectLst/>
        </p:spPr>
        <p:txBody>
          <a:bodyPr>
            <a:prstTxWarp prst="textNoShape">
              <a:avLst/>
            </a:prstTxWarp>
          </a:bodyPr>
          <a:lstStyle/>
          <a:p>
            <a:pPr marL="342900" algn="just">
              <a:lnSpc>
                <a:spcPct val="85000"/>
              </a:lnSpc>
              <a:spcAft>
                <a:spcPct val="50000"/>
              </a:spcAft>
            </a:pPr>
            <a:r>
              <a:rPr lang="en-US" sz="2400" b="0" dirty="0" smtClean="0">
                <a:solidFill>
                  <a:srgbClr val="000000"/>
                </a:solidFill>
              </a:rPr>
              <a:t>is one of the most common idioms in C and C++, and it is essential to understand what it means.  It is, however, equally important that you avoid using it in your own code.</a:t>
            </a:r>
            <a:endParaRPr lang="en-US" sz="2400" b="0" dirty="0">
              <a:solidFill>
                <a:srgbClr val="000000"/>
              </a:solidFill>
            </a:endParaRPr>
          </a:p>
        </p:txBody>
      </p:sp>
      <p:grpSp>
        <p:nvGrpSpPr>
          <p:cNvPr id="3" name="Group 84"/>
          <p:cNvGrpSpPr/>
          <p:nvPr/>
        </p:nvGrpSpPr>
        <p:grpSpPr>
          <a:xfrm>
            <a:off x="482600" y="3962400"/>
            <a:ext cx="8356600" cy="1219200"/>
            <a:chOff x="482600" y="3962400"/>
            <a:chExt cx="8356600" cy="1219200"/>
          </a:xfrm>
        </p:grpSpPr>
        <p:sp>
          <p:nvSpPr>
            <p:cNvPr id="84" name="Rectangle 83"/>
            <p:cNvSpPr/>
            <p:nvPr/>
          </p:nvSpPr>
          <p:spPr bwMode="auto">
            <a:xfrm>
              <a:off x="762000" y="3962400"/>
              <a:ext cx="8077200" cy="1143000"/>
            </a:xfrm>
            <a:prstGeom prst="rect">
              <a:avLst/>
            </a:prstGeom>
            <a:solidFill>
              <a:srgbClr val="CC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83" name="Rectangle 408"/>
            <p:cNvSpPr>
              <a:spLocks noChangeArrowheads="1"/>
            </p:cNvSpPr>
            <p:nvPr/>
          </p:nvSpPr>
          <p:spPr bwMode="auto">
            <a:xfrm>
              <a:off x="482600" y="3975100"/>
              <a:ext cx="8178800" cy="1206500"/>
            </a:xfrm>
            <a:prstGeom prst="rect">
              <a:avLst/>
            </a:prstGeom>
            <a:noFill/>
            <a:ln w="9525">
              <a:noFill/>
              <a:miter lim="800000"/>
              <a:headEnd/>
              <a:tailEnd/>
            </a:ln>
            <a:effectLst/>
          </p:spPr>
          <p:txBody>
            <a:bodyPr>
              <a:prstTxWarp prst="textNoShape">
                <a:avLst/>
              </a:prstTxWarp>
            </a:bodyPr>
            <a:lstStyle/>
            <a:p>
              <a:pPr marL="342900" algn="just">
                <a:lnSpc>
                  <a:spcPct val="85000"/>
                </a:lnSpc>
                <a:spcAft>
                  <a:spcPct val="50000"/>
                </a:spcAft>
              </a:pPr>
              <a:r>
                <a:rPr lang="en-US" sz="2400" b="0" dirty="0" smtClean="0">
                  <a:solidFill>
                    <a:srgbClr val="000000"/>
                  </a:solidFill>
                </a:rPr>
                <a:t>is one of the most common idioms in C and C++, and it is essential to understand what it means.  It is, however, equally important that you avoid using it in your own code.</a:t>
              </a:r>
              <a:endParaRPr lang="en-US" sz="2400" b="0" dirty="0">
                <a:solidFill>
                  <a:srgbClr val="000000"/>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82"/>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86"/>
                                        </p:tgtEl>
                                        <p:attrNameLst>
                                          <p:attrName>style.visibility</p:attrName>
                                        </p:attrNameLst>
                                      </p:cBhvr>
                                      <p:to>
                                        <p:strVal val="visible"/>
                                      </p:to>
                                    </p:set>
                                    <p:animEffect transition="in" filter="fade">
                                      <p:cBhvr>
                                        <p:cTn id="14" dur="1000"/>
                                        <p:tgtEl>
                                          <p:spTgt spid="86"/>
                                        </p:tgtEl>
                                      </p:cBhvr>
                                    </p:animEffect>
                                  </p:childTnLst>
                                </p:cTn>
                              </p:par>
                              <p:par>
                                <p:cTn id="15" presetID="10" presetClass="entr" presetSubtype="0" fill="hold" nodeType="withEffect">
                                  <p:stCondLst>
                                    <p:cond delay="0"/>
                                  </p:stCondLst>
                                  <p:childTnLst>
                                    <p:set>
                                      <p:cBhvr>
                                        <p:cTn id="16" dur="1" fill="hold">
                                          <p:stCondLst>
                                            <p:cond delay="0"/>
                                          </p:stCondLst>
                                        </p:cTn>
                                        <p:tgtEl>
                                          <p:spTgt spid="77"/>
                                        </p:tgtEl>
                                        <p:attrNameLst>
                                          <p:attrName>style.visibility</p:attrName>
                                        </p:attrNameLst>
                                      </p:cBhvr>
                                      <p:to>
                                        <p:strVal val="visible"/>
                                      </p:to>
                                    </p:set>
                                    <p:animEffect transition="in" filter="fade">
                                      <p:cBhvr>
                                        <p:cTn id="17" dur="1000"/>
                                        <p:tgtEl>
                                          <p:spTgt spid="77"/>
                                        </p:tgtEl>
                                      </p:cBhvr>
                                    </p:animEffect>
                                  </p:childTnLst>
                                </p:cTn>
                              </p:par>
                            </p:childTnLst>
                          </p:cTn>
                        </p:par>
                        <p:par>
                          <p:cTn id="18" fill="hold">
                            <p:stCondLst>
                              <p:cond delay="1000"/>
                            </p:stCondLst>
                            <p:childTnLst>
                              <p:par>
                                <p:cTn id="19" presetID="1" presetClass="entr" presetSubtype="0" fill="hold" nodeType="after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p:bldP spid="82" grpId="0"/>
      <p:bldP spid="86" grpId="0"/>
    </p:bld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97635" name="Rectangle 3"/>
          <p:cNvSpPr>
            <a:spLocks noGrp="1" noChangeArrowheads="1"/>
          </p:cNvSpPr>
          <p:nvPr>
            <p:ph type="title"/>
          </p:nvPr>
        </p:nvSpPr>
        <p:spPr>
          <a:xfrm>
            <a:off x="0" y="2667000"/>
            <a:ext cx="9144000" cy="1143000"/>
          </a:xfrm>
          <a:noFill/>
          <a:ln/>
        </p:spPr>
        <p:txBody>
          <a:bodyPr/>
          <a:lstStyle/>
          <a:p>
            <a:r>
              <a:rPr lang="en-US" sz="3600">
                <a:solidFill>
                  <a:srgbClr val="FF0000"/>
                </a:solidFill>
              </a:rPr>
              <a:t>The End</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9769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Binary Notation</a:t>
            </a:r>
            <a:endParaRPr lang="en-US" sz="4000" dirty="0">
              <a:solidFill>
                <a:schemeClr val="tx1"/>
              </a:solidFill>
            </a:endParaRPr>
          </a:p>
        </p:txBody>
      </p:sp>
      <p:sp>
        <p:nvSpPr>
          <p:cNvPr id="797699" name="AutoShape 3"/>
          <p:cNvSpPr>
            <a:spLocks noChangeArrowheads="1"/>
          </p:cNvSpPr>
          <p:nvPr/>
        </p:nvSpPr>
        <p:spPr bwMode="auto">
          <a:xfrm>
            <a:off x="4533900" y="4572000"/>
            <a:ext cx="1597025" cy="446088"/>
          </a:xfrm>
          <a:prstGeom prst="wedgeRectCallout">
            <a:avLst>
              <a:gd name="adj1" fmla="val 50894"/>
              <a:gd name="adj2" fmla="val -132560"/>
            </a:avLst>
          </a:prstGeom>
          <a:solidFill>
            <a:srgbClr val="FFFF99"/>
          </a:solidFill>
          <a:ln w="9525">
            <a:solidFill>
              <a:schemeClr val="tx1"/>
            </a:solidFill>
            <a:miter lim="800000"/>
            <a:headEnd/>
            <a:tailEnd/>
          </a:ln>
          <a:effectLst/>
        </p:spPr>
        <p:txBody>
          <a:bodyPr wrap="none" anchor="ctr">
            <a:prstTxWarp prst="textNoShape">
              <a:avLst/>
            </a:prstTxWarp>
          </a:bodyPr>
          <a:lstStyle/>
          <a:p>
            <a:pPr>
              <a:lnSpc>
                <a:spcPct val="85000"/>
              </a:lnSpc>
            </a:pPr>
            <a:r>
              <a:rPr lang="en-US" b="0" i="1">
                <a:solidFill>
                  <a:srgbClr val="000000"/>
                </a:solidFill>
              </a:rPr>
              <a:t>The rightmost digit</a:t>
            </a:r>
          </a:p>
          <a:p>
            <a:pPr>
              <a:lnSpc>
                <a:spcPct val="85000"/>
              </a:lnSpc>
            </a:pPr>
            <a:r>
              <a:rPr lang="en-US" b="0" i="1">
                <a:solidFill>
                  <a:srgbClr val="000000"/>
                </a:solidFill>
              </a:rPr>
              <a:t>is the units place.</a:t>
            </a:r>
          </a:p>
        </p:txBody>
      </p:sp>
      <p:sp>
        <p:nvSpPr>
          <p:cNvPr id="797700" name="AutoShape 4"/>
          <p:cNvSpPr>
            <a:spLocks noChangeArrowheads="1"/>
          </p:cNvSpPr>
          <p:nvPr/>
        </p:nvSpPr>
        <p:spPr bwMode="auto">
          <a:xfrm>
            <a:off x="4054475" y="4572000"/>
            <a:ext cx="1597025" cy="446088"/>
          </a:xfrm>
          <a:prstGeom prst="wedgeRectCallout">
            <a:avLst>
              <a:gd name="adj1" fmla="val 50894"/>
              <a:gd name="adj2" fmla="val -132560"/>
            </a:avLst>
          </a:prstGeom>
          <a:solidFill>
            <a:srgbClr val="FFFF99"/>
          </a:solidFill>
          <a:ln w="9525">
            <a:solidFill>
              <a:schemeClr val="tx1"/>
            </a:solidFill>
            <a:miter lim="800000"/>
            <a:headEnd/>
            <a:tailEnd/>
          </a:ln>
          <a:effectLst/>
        </p:spPr>
        <p:txBody>
          <a:bodyPr wrap="none" anchor="ctr">
            <a:prstTxWarp prst="textNoShape">
              <a:avLst/>
            </a:prstTxWarp>
          </a:bodyPr>
          <a:lstStyle/>
          <a:p>
            <a:pPr>
              <a:lnSpc>
                <a:spcPct val="85000"/>
              </a:lnSpc>
            </a:pPr>
            <a:r>
              <a:rPr lang="en-US" b="0" i="1">
                <a:solidFill>
                  <a:srgbClr val="000000"/>
                </a:solidFill>
              </a:rPr>
              <a:t>The next digit gives</a:t>
            </a:r>
          </a:p>
          <a:p>
            <a:pPr>
              <a:lnSpc>
                <a:spcPct val="85000"/>
              </a:lnSpc>
            </a:pPr>
            <a:r>
              <a:rPr lang="en-US" b="0" i="1">
                <a:solidFill>
                  <a:srgbClr val="000000"/>
                </a:solidFill>
              </a:rPr>
              <a:t>the number of 2s.</a:t>
            </a:r>
          </a:p>
        </p:txBody>
      </p:sp>
      <p:sp>
        <p:nvSpPr>
          <p:cNvPr id="797701" name="AutoShape 5"/>
          <p:cNvSpPr>
            <a:spLocks noChangeArrowheads="1"/>
          </p:cNvSpPr>
          <p:nvPr/>
        </p:nvSpPr>
        <p:spPr bwMode="auto">
          <a:xfrm>
            <a:off x="3606800" y="4572000"/>
            <a:ext cx="1597025" cy="446088"/>
          </a:xfrm>
          <a:prstGeom prst="wedgeRectCallout">
            <a:avLst>
              <a:gd name="adj1" fmla="val 50894"/>
              <a:gd name="adj2" fmla="val -132560"/>
            </a:avLst>
          </a:prstGeom>
          <a:solidFill>
            <a:srgbClr val="FFFF99"/>
          </a:solidFill>
          <a:ln w="9525">
            <a:solidFill>
              <a:schemeClr val="tx1"/>
            </a:solidFill>
            <a:miter lim="800000"/>
            <a:headEnd/>
            <a:tailEnd/>
          </a:ln>
          <a:effectLst/>
        </p:spPr>
        <p:txBody>
          <a:bodyPr wrap="none" anchor="ctr">
            <a:prstTxWarp prst="textNoShape">
              <a:avLst/>
            </a:prstTxWarp>
          </a:bodyPr>
          <a:lstStyle/>
          <a:p>
            <a:pPr>
              <a:lnSpc>
                <a:spcPct val="85000"/>
              </a:lnSpc>
            </a:pPr>
            <a:r>
              <a:rPr lang="en-US" b="0" i="1">
                <a:solidFill>
                  <a:srgbClr val="000000"/>
                </a:solidFill>
              </a:rPr>
              <a:t>The next digit gives</a:t>
            </a:r>
          </a:p>
          <a:p>
            <a:pPr>
              <a:lnSpc>
                <a:spcPct val="85000"/>
              </a:lnSpc>
            </a:pPr>
            <a:r>
              <a:rPr lang="en-US" b="0" i="1">
                <a:solidFill>
                  <a:srgbClr val="000000"/>
                </a:solidFill>
              </a:rPr>
              <a:t>the number of 4s.</a:t>
            </a:r>
          </a:p>
        </p:txBody>
      </p:sp>
      <p:sp>
        <p:nvSpPr>
          <p:cNvPr id="797703" name="Rectangle 7"/>
          <p:cNvSpPr>
            <a:spLocks noChangeArrowheads="1"/>
          </p:cNvSpPr>
          <p:nvPr/>
        </p:nvSpPr>
        <p:spPr bwMode="auto">
          <a:xfrm>
            <a:off x="2746375" y="4197350"/>
            <a:ext cx="3651250" cy="96678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97704" name="Rectangle 8"/>
          <p:cNvSpPr>
            <a:spLocks noChangeArrowheads="1"/>
          </p:cNvSpPr>
          <p:nvPr/>
        </p:nvSpPr>
        <p:spPr bwMode="auto">
          <a:xfrm>
            <a:off x="482600" y="1155700"/>
            <a:ext cx="8128000" cy="1054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Bytes and words can be used to represent integers of different sizes by interpreting the bits as a number in </a:t>
            </a:r>
            <a:r>
              <a:rPr lang="en-US" sz="2400" i="1" dirty="0">
                <a:solidFill>
                  <a:srgbClr val="000000"/>
                </a:solidFill>
              </a:rPr>
              <a:t>binary notation</a:t>
            </a:r>
            <a:r>
              <a:rPr lang="en-US" sz="2400" b="0" i="1" dirty="0">
                <a:solidFill>
                  <a:srgbClr val="000000"/>
                </a:solidFill>
              </a:rPr>
              <a:t>.</a:t>
            </a:r>
          </a:p>
        </p:txBody>
      </p:sp>
      <p:sp>
        <p:nvSpPr>
          <p:cNvPr id="797722" name="Text Box 26"/>
          <p:cNvSpPr txBox="1">
            <a:spLocks noChangeArrowheads="1"/>
          </p:cNvSpPr>
          <p:nvPr/>
        </p:nvSpPr>
        <p:spPr bwMode="auto">
          <a:xfrm>
            <a:off x="7962900" y="6262688"/>
            <a:ext cx="457200" cy="36671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dirty="0">
                <a:solidFill>
                  <a:srgbClr val="000000"/>
                </a:solidFill>
              </a:rPr>
              <a:t>42</a:t>
            </a:r>
          </a:p>
        </p:txBody>
      </p:sp>
      <p:cxnSp>
        <p:nvCxnSpPr>
          <p:cNvPr id="797723" name="AutoShape 27"/>
          <p:cNvCxnSpPr>
            <a:cxnSpLocks noChangeShapeType="1"/>
            <a:stCxn id="797771" idx="2"/>
            <a:endCxn id="797706" idx="1"/>
          </p:cNvCxnSpPr>
          <p:nvPr/>
        </p:nvCxnSpPr>
        <p:spPr bwMode="auto">
          <a:xfrm rot="16200000" flipH="1">
            <a:off x="6378178" y="3985022"/>
            <a:ext cx="273845" cy="685800"/>
          </a:xfrm>
          <a:prstGeom prst="bentConnector2">
            <a:avLst/>
          </a:prstGeom>
          <a:noFill/>
          <a:ln w="9525">
            <a:solidFill>
              <a:schemeClr val="tx1"/>
            </a:solidFill>
            <a:miter lim="800000"/>
            <a:headEnd/>
            <a:tailEnd type="triangle" w="med" len="med"/>
          </a:ln>
          <a:effectLst/>
        </p:spPr>
      </p:cxnSp>
      <p:cxnSp>
        <p:nvCxnSpPr>
          <p:cNvPr id="797724" name="AutoShape 28"/>
          <p:cNvCxnSpPr>
            <a:cxnSpLocks noChangeShapeType="1"/>
            <a:stCxn id="797770" idx="2"/>
            <a:endCxn id="797711" idx="1"/>
          </p:cNvCxnSpPr>
          <p:nvPr/>
        </p:nvCxnSpPr>
        <p:spPr bwMode="auto">
          <a:xfrm rot="16200000" flipH="1">
            <a:off x="6028928" y="3877072"/>
            <a:ext cx="515145" cy="1143000"/>
          </a:xfrm>
          <a:prstGeom prst="bentConnector2">
            <a:avLst/>
          </a:prstGeom>
          <a:noFill/>
          <a:ln w="9525">
            <a:solidFill>
              <a:schemeClr val="tx1"/>
            </a:solidFill>
            <a:miter lim="800000"/>
            <a:headEnd/>
            <a:tailEnd type="triangle" w="med" len="med"/>
          </a:ln>
          <a:effectLst/>
        </p:spPr>
      </p:cxnSp>
      <p:cxnSp>
        <p:nvCxnSpPr>
          <p:cNvPr id="797725" name="AutoShape 29"/>
          <p:cNvCxnSpPr>
            <a:cxnSpLocks noChangeShapeType="1"/>
            <a:stCxn id="797769" idx="2"/>
            <a:endCxn id="797716" idx="1"/>
          </p:cNvCxnSpPr>
          <p:nvPr/>
        </p:nvCxnSpPr>
        <p:spPr bwMode="auto">
          <a:xfrm rot="16200000" flipH="1">
            <a:off x="5679678" y="3769122"/>
            <a:ext cx="756445" cy="1600200"/>
          </a:xfrm>
          <a:prstGeom prst="bentConnector2">
            <a:avLst/>
          </a:prstGeom>
          <a:noFill/>
          <a:ln w="9525">
            <a:solidFill>
              <a:schemeClr val="tx1"/>
            </a:solidFill>
            <a:miter lim="800000"/>
            <a:headEnd/>
            <a:tailEnd type="triangle" w="med" len="med"/>
          </a:ln>
          <a:effectLst/>
        </p:spPr>
      </p:cxnSp>
      <p:grpSp>
        <p:nvGrpSpPr>
          <p:cNvPr id="2" name="Group 67"/>
          <p:cNvGrpSpPr/>
          <p:nvPr/>
        </p:nvGrpSpPr>
        <p:grpSpPr>
          <a:xfrm>
            <a:off x="482600" y="1968500"/>
            <a:ext cx="8131175" cy="2222500"/>
            <a:chOff x="482600" y="1968500"/>
            <a:chExt cx="8131175" cy="2222500"/>
          </a:xfrm>
        </p:grpSpPr>
        <p:sp>
          <p:nvSpPr>
            <p:cNvPr id="797762" name="Rectangle 66"/>
            <p:cNvSpPr>
              <a:spLocks noChangeArrowheads="1"/>
            </p:cNvSpPr>
            <p:nvPr/>
          </p:nvSpPr>
          <p:spPr bwMode="auto">
            <a:xfrm>
              <a:off x="482600" y="1968500"/>
              <a:ext cx="8131175" cy="1833563"/>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Binary notation is similar to decimal notation but uses a different </a:t>
              </a:r>
              <a:r>
                <a:rPr lang="en-US" sz="2400" i="1" dirty="0">
                  <a:solidFill>
                    <a:srgbClr val="000000"/>
                  </a:solidFill>
                </a:rPr>
                <a:t>base</a:t>
              </a:r>
              <a:r>
                <a:rPr lang="en-US" sz="2400" b="0" i="1" dirty="0">
                  <a:solidFill>
                    <a:srgbClr val="000000"/>
                  </a:solidFill>
                </a:rPr>
                <a:t>.</a:t>
              </a:r>
              <a:r>
                <a:rPr lang="en-US" sz="2400" b="0" dirty="0">
                  <a:solidFill>
                    <a:srgbClr val="000000"/>
                  </a:solidFill>
                </a:rPr>
                <a:t>  Decimal numbers use 10 as their base, which means that each digit counts for ten times as much as the digit to its right.  Binary notation uses base 2, which means that each position counts for twice as much, as follows:</a:t>
              </a:r>
            </a:p>
          </p:txBody>
        </p:sp>
        <p:grpSp>
          <p:nvGrpSpPr>
            <p:cNvPr id="3" name="Group 85"/>
            <p:cNvGrpSpPr/>
            <p:nvPr/>
          </p:nvGrpSpPr>
          <p:grpSpPr>
            <a:xfrm>
              <a:off x="2743200" y="3733800"/>
              <a:ext cx="3657600" cy="457200"/>
              <a:chOff x="2743200" y="3733800"/>
              <a:chExt cx="3657600" cy="457200"/>
            </a:xfrm>
          </p:grpSpPr>
          <p:sp>
            <p:nvSpPr>
              <p:cNvPr id="797764" name="Rectangle 68"/>
              <p:cNvSpPr>
                <a:spLocks noChangeArrowheads="1"/>
              </p:cNvSpPr>
              <p:nvPr/>
            </p:nvSpPr>
            <p:spPr bwMode="auto">
              <a:xfrm>
                <a:off x="2743200" y="37338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797765" name="Rectangle 69"/>
              <p:cNvSpPr>
                <a:spLocks noChangeArrowheads="1"/>
              </p:cNvSpPr>
              <p:nvPr/>
            </p:nvSpPr>
            <p:spPr bwMode="auto">
              <a:xfrm>
                <a:off x="3200400" y="37338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797766" name="Rectangle 70"/>
              <p:cNvSpPr>
                <a:spLocks noChangeArrowheads="1"/>
              </p:cNvSpPr>
              <p:nvPr/>
            </p:nvSpPr>
            <p:spPr bwMode="auto">
              <a:xfrm>
                <a:off x="3657600" y="37338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797767" name="Rectangle 71"/>
              <p:cNvSpPr>
                <a:spLocks noChangeArrowheads="1"/>
              </p:cNvSpPr>
              <p:nvPr/>
            </p:nvSpPr>
            <p:spPr bwMode="auto">
              <a:xfrm>
                <a:off x="4114800" y="37338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797768" name="Rectangle 72"/>
              <p:cNvSpPr>
                <a:spLocks noChangeArrowheads="1"/>
              </p:cNvSpPr>
              <p:nvPr/>
            </p:nvSpPr>
            <p:spPr bwMode="auto">
              <a:xfrm>
                <a:off x="4572000" y="37338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797769" name="Rectangle 73"/>
              <p:cNvSpPr>
                <a:spLocks noChangeArrowheads="1"/>
              </p:cNvSpPr>
              <p:nvPr/>
            </p:nvSpPr>
            <p:spPr bwMode="auto">
              <a:xfrm>
                <a:off x="5029200" y="37338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797770" name="Rectangle 74"/>
              <p:cNvSpPr>
                <a:spLocks noChangeArrowheads="1"/>
              </p:cNvSpPr>
              <p:nvPr/>
            </p:nvSpPr>
            <p:spPr bwMode="auto">
              <a:xfrm>
                <a:off x="5486400" y="37338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797771" name="Rectangle 75"/>
              <p:cNvSpPr>
                <a:spLocks noChangeArrowheads="1"/>
              </p:cNvSpPr>
              <p:nvPr/>
            </p:nvSpPr>
            <p:spPr bwMode="auto">
              <a:xfrm>
                <a:off x="5943600" y="37338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grpSp>
      </p:grpSp>
      <p:grpSp>
        <p:nvGrpSpPr>
          <p:cNvPr id="4" name="Group 86"/>
          <p:cNvGrpSpPr/>
          <p:nvPr/>
        </p:nvGrpSpPr>
        <p:grpSpPr>
          <a:xfrm>
            <a:off x="6858000" y="4279900"/>
            <a:ext cx="1562100" cy="371930"/>
            <a:chOff x="6858000" y="4279900"/>
            <a:chExt cx="1562100" cy="371930"/>
          </a:xfrm>
        </p:grpSpPr>
        <p:sp>
          <p:nvSpPr>
            <p:cNvPr id="797706" name="Text Box 10"/>
            <p:cNvSpPr txBox="1">
              <a:spLocks noChangeArrowheads="1"/>
            </p:cNvSpPr>
            <p:nvPr/>
          </p:nvSpPr>
          <p:spPr bwMode="auto">
            <a:xfrm>
              <a:off x="6858000" y="42814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0  </a:t>
              </a:r>
              <a:r>
                <a:rPr lang="en-US" sz="1600" b="0" baseline="10000" dirty="0" err="1">
                  <a:solidFill>
                    <a:srgbClr val="000000"/>
                  </a:solidFill>
                  <a:latin typeface="Helvetica Neue"/>
                </a:rPr>
                <a:t>x</a:t>
              </a:r>
              <a:endParaRPr lang="en-US" sz="1800" b="0" dirty="0">
                <a:solidFill>
                  <a:srgbClr val="000000"/>
                </a:solidFill>
              </a:endParaRPr>
            </a:p>
          </p:txBody>
        </p:sp>
        <p:sp>
          <p:nvSpPr>
            <p:cNvPr id="797708" name="Text Box 12"/>
            <p:cNvSpPr txBox="1">
              <a:spLocks noChangeArrowheads="1"/>
            </p:cNvSpPr>
            <p:nvPr/>
          </p:nvSpPr>
          <p:spPr bwMode="auto">
            <a:xfrm>
              <a:off x="7962900" y="42814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0</a:t>
              </a:r>
            </a:p>
          </p:txBody>
        </p:sp>
        <p:sp>
          <p:nvSpPr>
            <p:cNvPr id="797709" name="Text Box 13"/>
            <p:cNvSpPr txBox="1">
              <a:spLocks noChangeArrowheads="1"/>
            </p:cNvSpPr>
            <p:nvPr/>
          </p:nvSpPr>
          <p:spPr bwMode="auto">
            <a:xfrm>
              <a:off x="7162800" y="42799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a:t>
              </a:r>
            </a:p>
          </p:txBody>
        </p:sp>
        <p:sp>
          <p:nvSpPr>
            <p:cNvPr id="78" name="TextBox 77"/>
            <p:cNvSpPr txBox="1"/>
            <p:nvPr/>
          </p:nvSpPr>
          <p:spPr>
            <a:xfrm>
              <a:off x="7620000" y="4282498"/>
              <a:ext cx="533400" cy="369332"/>
            </a:xfrm>
            <a:prstGeom prst="rect">
              <a:avLst/>
            </a:prstGeom>
            <a:noFill/>
          </p:spPr>
          <p:txBody>
            <a:bodyPr wrap="square" rtlCol="0">
              <a:spAutoFit/>
            </a:bodyPr>
            <a:lstStyle/>
            <a:p>
              <a:pPr algn="ctr"/>
              <a:r>
                <a:rPr lang="en-US" sz="1800" b="0" dirty="0" smtClean="0">
                  <a:solidFill>
                    <a:srgbClr val="000000"/>
                  </a:solidFill>
                </a:rPr>
                <a:t>=</a:t>
              </a:r>
              <a:endParaRPr lang="en-US" sz="1800" b="0" dirty="0">
                <a:solidFill>
                  <a:srgbClr val="000000"/>
                </a:solidFill>
              </a:endParaRPr>
            </a:p>
          </p:txBody>
        </p:sp>
      </p:grpSp>
      <p:grpSp>
        <p:nvGrpSpPr>
          <p:cNvPr id="5" name="Group 87"/>
          <p:cNvGrpSpPr/>
          <p:nvPr/>
        </p:nvGrpSpPr>
        <p:grpSpPr>
          <a:xfrm>
            <a:off x="6858000" y="4521200"/>
            <a:ext cx="1562100" cy="372879"/>
            <a:chOff x="6858000" y="4521200"/>
            <a:chExt cx="1562100" cy="372879"/>
          </a:xfrm>
        </p:grpSpPr>
        <p:sp>
          <p:nvSpPr>
            <p:cNvPr id="797711" name="Text Box 15"/>
            <p:cNvSpPr txBox="1">
              <a:spLocks noChangeArrowheads="1"/>
            </p:cNvSpPr>
            <p:nvPr/>
          </p:nvSpPr>
          <p:spPr bwMode="auto">
            <a:xfrm>
              <a:off x="6858000" y="45227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1  </a:t>
              </a:r>
              <a:r>
                <a:rPr lang="en-US" sz="1600" b="0" baseline="10000" dirty="0" err="1">
                  <a:solidFill>
                    <a:srgbClr val="000000"/>
                  </a:solidFill>
                  <a:latin typeface="Helvetica Neue"/>
                </a:rPr>
                <a:t>x</a:t>
              </a:r>
              <a:endParaRPr lang="en-US" sz="1800" b="0" dirty="0">
                <a:solidFill>
                  <a:srgbClr val="000000"/>
                </a:solidFill>
              </a:endParaRPr>
            </a:p>
          </p:txBody>
        </p:sp>
        <p:sp>
          <p:nvSpPr>
            <p:cNvPr id="797713" name="Text Box 17"/>
            <p:cNvSpPr txBox="1">
              <a:spLocks noChangeArrowheads="1"/>
            </p:cNvSpPr>
            <p:nvPr/>
          </p:nvSpPr>
          <p:spPr bwMode="auto">
            <a:xfrm>
              <a:off x="7962900" y="45227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2</a:t>
              </a:r>
            </a:p>
          </p:txBody>
        </p:sp>
        <p:sp>
          <p:nvSpPr>
            <p:cNvPr id="797714" name="Text Box 18"/>
            <p:cNvSpPr txBox="1">
              <a:spLocks noChangeArrowheads="1"/>
            </p:cNvSpPr>
            <p:nvPr/>
          </p:nvSpPr>
          <p:spPr bwMode="auto">
            <a:xfrm>
              <a:off x="7162800" y="45212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2</a:t>
              </a:r>
            </a:p>
          </p:txBody>
        </p:sp>
        <p:sp>
          <p:nvSpPr>
            <p:cNvPr id="79" name="TextBox 78"/>
            <p:cNvSpPr txBox="1"/>
            <p:nvPr/>
          </p:nvSpPr>
          <p:spPr>
            <a:xfrm>
              <a:off x="7620000" y="4524747"/>
              <a:ext cx="533400" cy="369332"/>
            </a:xfrm>
            <a:prstGeom prst="rect">
              <a:avLst/>
            </a:prstGeom>
            <a:noFill/>
          </p:spPr>
          <p:txBody>
            <a:bodyPr wrap="square" rtlCol="0">
              <a:spAutoFit/>
            </a:bodyPr>
            <a:lstStyle/>
            <a:p>
              <a:pPr algn="ctr"/>
              <a:r>
                <a:rPr lang="en-US" sz="1800" b="0" dirty="0" smtClean="0">
                  <a:solidFill>
                    <a:srgbClr val="000000"/>
                  </a:solidFill>
                </a:rPr>
                <a:t>=</a:t>
              </a:r>
              <a:endParaRPr lang="en-US" sz="1800" b="0" dirty="0">
                <a:solidFill>
                  <a:srgbClr val="000000"/>
                </a:solidFill>
              </a:endParaRPr>
            </a:p>
          </p:txBody>
        </p:sp>
      </p:grpSp>
      <p:grpSp>
        <p:nvGrpSpPr>
          <p:cNvPr id="6" name="Group 88"/>
          <p:cNvGrpSpPr/>
          <p:nvPr/>
        </p:nvGrpSpPr>
        <p:grpSpPr>
          <a:xfrm>
            <a:off x="6858000" y="4762500"/>
            <a:ext cx="1562100" cy="373828"/>
            <a:chOff x="6858000" y="4762500"/>
            <a:chExt cx="1562100" cy="373828"/>
          </a:xfrm>
        </p:grpSpPr>
        <p:sp>
          <p:nvSpPr>
            <p:cNvPr id="797716" name="Text Box 20"/>
            <p:cNvSpPr txBox="1">
              <a:spLocks noChangeArrowheads="1"/>
            </p:cNvSpPr>
            <p:nvPr/>
          </p:nvSpPr>
          <p:spPr bwMode="auto">
            <a:xfrm>
              <a:off x="6858000" y="47640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0  </a:t>
              </a:r>
              <a:r>
                <a:rPr lang="en-US" sz="1600" b="0" baseline="10000" dirty="0" err="1">
                  <a:solidFill>
                    <a:srgbClr val="000000"/>
                  </a:solidFill>
                  <a:latin typeface="Helvetica Neue"/>
                </a:rPr>
                <a:t>x</a:t>
              </a:r>
              <a:endParaRPr lang="en-US" sz="1800" b="0" dirty="0">
                <a:solidFill>
                  <a:srgbClr val="000000"/>
                </a:solidFill>
              </a:endParaRPr>
            </a:p>
          </p:txBody>
        </p:sp>
        <p:sp>
          <p:nvSpPr>
            <p:cNvPr id="797718" name="Text Box 22"/>
            <p:cNvSpPr txBox="1">
              <a:spLocks noChangeArrowheads="1"/>
            </p:cNvSpPr>
            <p:nvPr/>
          </p:nvSpPr>
          <p:spPr bwMode="auto">
            <a:xfrm>
              <a:off x="7962900" y="47640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0</a:t>
              </a:r>
            </a:p>
          </p:txBody>
        </p:sp>
        <p:sp>
          <p:nvSpPr>
            <p:cNvPr id="797719" name="Text Box 23"/>
            <p:cNvSpPr txBox="1">
              <a:spLocks noChangeArrowheads="1"/>
            </p:cNvSpPr>
            <p:nvPr/>
          </p:nvSpPr>
          <p:spPr bwMode="auto">
            <a:xfrm>
              <a:off x="7162800" y="47625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4</a:t>
              </a:r>
            </a:p>
          </p:txBody>
        </p:sp>
        <p:sp>
          <p:nvSpPr>
            <p:cNvPr id="80" name="TextBox 79"/>
            <p:cNvSpPr txBox="1"/>
            <p:nvPr/>
          </p:nvSpPr>
          <p:spPr>
            <a:xfrm>
              <a:off x="7620000" y="4766996"/>
              <a:ext cx="533400" cy="369332"/>
            </a:xfrm>
            <a:prstGeom prst="rect">
              <a:avLst/>
            </a:prstGeom>
            <a:noFill/>
          </p:spPr>
          <p:txBody>
            <a:bodyPr wrap="square" rtlCol="0">
              <a:spAutoFit/>
            </a:bodyPr>
            <a:lstStyle/>
            <a:p>
              <a:pPr algn="ctr"/>
              <a:r>
                <a:rPr lang="en-US" sz="1800" b="0" dirty="0" smtClean="0">
                  <a:solidFill>
                    <a:srgbClr val="000000"/>
                  </a:solidFill>
                </a:rPr>
                <a:t>=</a:t>
              </a:r>
              <a:endParaRPr lang="en-US" sz="1800" b="0" dirty="0">
                <a:solidFill>
                  <a:srgbClr val="000000"/>
                </a:solidFill>
              </a:endParaRPr>
            </a:p>
          </p:txBody>
        </p:sp>
      </p:grpSp>
      <p:grpSp>
        <p:nvGrpSpPr>
          <p:cNvPr id="7" name="Group 89"/>
          <p:cNvGrpSpPr/>
          <p:nvPr/>
        </p:nvGrpSpPr>
        <p:grpSpPr>
          <a:xfrm>
            <a:off x="4800601" y="4190999"/>
            <a:ext cx="3619499" cy="1187578"/>
            <a:chOff x="4800601" y="4190999"/>
            <a:chExt cx="3619499" cy="1187578"/>
          </a:xfrm>
        </p:grpSpPr>
        <p:sp>
          <p:nvSpPr>
            <p:cNvPr id="797728" name="Text Box 32"/>
            <p:cNvSpPr txBox="1">
              <a:spLocks noChangeArrowheads="1"/>
            </p:cNvSpPr>
            <p:nvPr/>
          </p:nvSpPr>
          <p:spPr bwMode="auto">
            <a:xfrm>
              <a:off x="6858000" y="50053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1  </a:t>
              </a:r>
              <a:r>
                <a:rPr lang="en-US" sz="1600" b="0" baseline="10000" dirty="0" err="1">
                  <a:solidFill>
                    <a:srgbClr val="000000"/>
                  </a:solidFill>
                  <a:latin typeface="Helvetica Neue"/>
                </a:rPr>
                <a:t>x</a:t>
              </a:r>
              <a:endParaRPr lang="en-US" sz="1800" b="0" dirty="0">
                <a:solidFill>
                  <a:srgbClr val="000000"/>
                </a:solidFill>
              </a:endParaRPr>
            </a:p>
          </p:txBody>
        </p:sp>
        <p:sp>
          <p:nvSpPr>
            <p:cNvPr id="797730" name="Text Box 34"/>
            <p:cNvSpPr txBox="1">
              <a:spLocks noChangeArrowheads="1"/>
            </p:cNvSpPr>
            <p:nvPr/>
          </p:nvSpPr>
          <p:spPr bwMode="auto">
            <a:xfrm>
              <a:off x="7962900" y="50053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8</a:t>
              </a:r>
            </a:p>
          </p:txBody>
        </p:sp>
        <p:sp>
          <p:nvSpPr>
            <p:cNvPr id="797731" name="Text Box 35"/>
            <p:cNvSpPr txBox="1">
              <a:spLocks noChangeArrowheads="1"/>
            </p:cNvSpPr>
            <p:nvPr/>
          </p:nvSpPr>
          <p:spPr bwMode="auto">
            <a:xfrm>
              <a:off x="7162800" y="50038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8</a:t>
              </a:r>
            </a:p>
          </p:txBody>
        </p:sp>
        <p:cxnSp>
          <p:nvCxnSpPr>
            <p:cNvPr id="797732" name="AutoShape 36"/>
            <p:cNvCxnSpPr>
              <a:cxnSpLocks noChangeShapeType="1"/>
              <a:stCxn id="797768" idx="2"/>
              <a:endCxn id="797728" idx="1"/>
            </p:cNvCxnSpPr>
            <p:nvPr/>
          </p:nvCxnSpPr>
          <p:spPr bwMode="auto">
            <a:xfrm rot="16200000" flipH="1">
              <a:off x="5330428" y="3661172"/>
              <a:ext cx="997745" cy="2057400"/>
            </a:xfrm>
            <a:prstGeom prst="bentConnector2">
              <a:avLst/>
            </a:prstGeom>
            <a:noFill/>
            <a:ln w="9525">
              <a:solidFill>
                <a:schemeClr val="tx1"/>
              </a:solidFill>
              <a:miter lim="800000"/>
              <a:headEnd/>
              <a:tailEnd type="triangle" w="med" len="med"/>
            </a:ln>
            <a:effectLst/>
          </p:spPr>
        </p:cxnSp>
        <p:sp>
          <p:nvSpPr>
            <p:cNvPr id="81" name="TextBox 80"/>
            <p:cNvSpPr txBox="1"/>
            <p:nvPr/>
          </p:nvSpPr>
          <p:spPr>
            <a:xfrm>
              <a:off x="7620000" y="5009245"/>
              <a:ext cx="533400" cy="369332"/>
            </a:xfrm>
            <a:prstGeom prst="rect">
              <a:avLst/>
            </a:prstGeom>
            <a:noFill/>
          </p:spPr>
          <p:txBody>
            <a:bodyPr wrap="square" rtlCol="0">
              <a:spAutoFit/>
            </a:bodyPr>
            <a:lstStyle/>
            <a:p>
              <a:pPr algn="ctr"/>
              <a:r>
                <a:rPr lang="en-US" sz="1800" b="0" dirty="0" smtClean="0">
                  <a:solidFill>
                    <a:srgbClr val="000000"/>
                  </a:solidFill>
                </a:rPr>
                <a:t>=</a:t>
              </a:r>
              <a:endParaRPr lang="en-US" sz="1800" b="0" dirty="0">
                <a:solidFill>
                  <a:srgbClr val="000000"/>
                </a:solidFill>
              </a:endParaRPr>
            </a:p>
          </p:txBody>
        </p:sp>
      </p:grpSp>
      <p:grpSp>
        <p:nvGrpSpPr>
          <p:cNvPr id="8" name="Group 90"/>
          <p:cNvGrpSpPr/>
          <p:nvPr/>
        </p:nvGrpSpPr>
        <p:grpSpPr>
          <a:xfrm>
            <a:off x="4343401" y="4190999"/>
            <a:ext cx="4076699" cy="1429827"/>
            <a:chOff x="4343401" y="4190999"/>
            <a:chExt cx="4076699" cy="1429827"/>
          </a:xfrm>
        </p:grpSpPr>
        <p:sp>
          <p:nvSpPr>
            <p:cNvPr id="797735" name="Text Box 39"/>
            <p:cNvSpPr txBox="1">
              <a:spLocks noChangeArrowheads="1"/>
            </p:cNvSpPr>
            <p:nvPr/>
          </p:nvSpPr>
          <p:spPr bwMode="auto">
            <a:xfrm>
              <a:off x="6858000" y="52466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0  </a:t>
              </a:r>
              <a:r>
                <a:rPr lang="en-US" sz="1600" b="0" baseline="10000" dirty="0" err="1">
                  <a:solidFill>
                    <a:srgbClr val="000000"/>
                  </a:solidFill>
                  <a:latin typeface="Helvetica Neue"/>
                </a:rPr>
                <a:t>x</a:t>
              </a:r>
              <a:endParaRPr lang="en-US" sz="1800" b="0" dirty="0">
                <a:solidFill>
                  <a:srgbClr val="000000"/>
                </a:solidFill>
              </a:endParaRPr>
            </a:p>
          </p:txBody>
        </p:sp>
        <p:sp>
          <p:nvSpPr>
            <p:cNvPr id="797737" name="Text Box 41"/>
            <p:cNvSpPr txBox="1">
              <a:spLocks noChangeArrowheads="1"/>
            </p:cNvSpPr>
            <p:nvPr/>
          </p:nvSpPr>
          <p:spPr bwMode="auto">
            <a:xfrm>
              <a:off x="7962900" y="52466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0</a:t>
              </a:r>
            </a:p>
          </p:txBody>
        </p:sp>
        <p:sp>
          <p:nvSpPr>
            <p:cNvPr id="797738" name="Text Box 42"/>
            <p:cNvSpPr txBox="1">
              <a:spLocks noChangeArrowheads="1"/>
            </p:cNvSpPr>
            <p:nvPr/>
          </p:nvSpPr>
          <p:spPr bwMode="auto">
            <a:xfrm>
              <a:off x="7162800" y="52451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16</a:t>
              </a:r>
            </a:p>
          </p:txBody>
        </p:sp>
        <p:cxnSp>
          <p:nvCxnSpPr>
            <p:cNvPr id="797739" name="AutoShape 43"/>
            <p:cNvCxnSpPr>
              <a:cxnSpLocks noChangeShapeType="1"/>
              <a:stCxn id="797767" idx="2"/>
              <a:endCxn id="797735" idx="1"/>
            </p:cNvCxnSpPr>
            <p:nvPr/>
          </p:nvCxnSpPr>
          <p:spPr bwMode="auto">
            <a:xfrm rot="16200000" flipH="1">
              <a:off x="4981178" y="3553222"/>
              <a:ext cx="1239045" cy="2514600"/>
            </a:xfrm>
            <a:prstGeom prst="bentConnector2">
              <a:avLst/>
            </a:prstGeom>
            <a:noFill/>
            <a:ln w="9525">
              <a:solidFill>
                <a:schemeClr val="tx1"/>
              </a:solidFill>
              <a:miter lim="800000"/>
              <a:headEnd/>
              <a:tailEnd type="triangle" w="med" len="med"/>
            </a:ln>
            <a:effectLst/>
          </p:spPr>
        </p:cxnSp>
        <p:sp>
          <p:nvSpPr>
            <p:cNvPr id="82" name="TextBox 81"/>
            <p:cNvSpPr txBox="1"/>
            <p:nvPr/>
          </p:nvSpPr>
          <p:spPr>
            <a:xfrm>
              <a:off x="7620000" y="5251494"/>
              <a:ext cx="533400" cy="369332"/>
            </a:xfrm>
            <a:prstGeom prst="rect">
              <a:avLst/>
            </a:prstGeom>
            <a:noFill/>
          </p:spPr>
          <p:txBody>
            <a:bodyPr wrap="square" rtlCol="0">
              <a:spAutoFit/>
            </a:bodyPr>
            <a:lstStyle/>
            <a:p>
              <a:pPr algn="ctr"/>
              <a:r>
                <a:rPr lang="en-US" sz="1800" b="0" dirty="0" smtClean="0">
                  <a:solidFill>
                    <a:srgbClr val="000000"/>
                  </a:solidFill>
                </a:rPr>
                <a:t>=</a:t>
              </a:r>
              <a:endParaRPr lang="en-US" sz="1800" b="0" dirty="0">
                <a:solidFill>
                  <a:srgbClr val="000000"/>
                </a:solidFill>
              </a:endParaRPr>
            </a:p>
          </p:txBody>
        </p:sp>
      </p:grpSp>
      <p:grpSp>
        <p:nvGrpSpPr>
          <p:cNvPr id="9" name="Group 91"/>
          <p:cNvGrpSpPr/>
          <p:nvPr/>
        </p:nvGrpSpPr>
        <p:grpSpPr>
          <a:xfrm>
            <a:off x="3885407" y="4191794"/>
            <a:ext cx="4534693" cy="1671281"/>
            <a:chOff x="3885407" y="4191794"/>
            <a:chExt cx="4534693" cy="1671281"/>
          </a:xfrm>
        </p:grpSpPr>
        <p:sp>
          <p:nvSpPr>
            <p:cNvPr id="797742" name="Text Box 46"/>
            <p:cNvSpPr txBox="1">
              <a:spLocks noChangeArrowheads="1"/>
            </p:cNvSpPr>
            <p:nvPr/>
          </p:nvSpPr>
          <p:spPr bwMode="auto">
            <a:xfrm>
              <a:off x="6858000" y="54879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1  </a:t>
              </a:r>
              <a:r>
                <a:rPr lang="en-US" sz="1600" b="0" baseline="10000" dirty="0" err="1">
                  <a:solidFill>
                    <a:srgbClr val="000000"/>
                  </a:solidFill>
                  <a:latin typeface="Helvetica Neue"/>
                </a:rPr>
                <a:t>x</a:t>
              </a:r>
              <a:endParaRPr lang="en-US" sz="1800" b="0" dirty="0">
                <a:solidFill>
                  <a:srgbClr val="000000"/>
                </a:solidFill>
              </a:endParaRPr>
            </a:p>
          </p:txBody>
        </p:sp>
        <p:sp>
          <p:nvSpPr>
            <p:cNvPr id="797744" name="Text Box 48"/>
            <p:cNvSpPr txBox="1">
              <a:spLocks noChangeArrowheads="1"/>
            </p:cNvSpPr>
            <p:nvPr/>
          </p:nvSpPr>
          <p:spPr bwMode="auto">
            <a:xfrm>
              <a:off x="7962900" y="54879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32</a:t>
              </a:r>
            </a:p>
          </p:txBody>
        </p:sp>
        <p:sp>
          <p:nvSpPr>
            <p:cNvPr id="797745" name="Text Box 49"/>
            <p:cNvSpPr txBox="1">
              <a:spLocks noChangeArrowheads="1"/>
            </p:cNvSpPr>
            <p:nvPr/>
          </p:nvSpPr>
          <p:spPr bwMode="auto">
            <a:xfrm>
              <a:off x="7162800" y="54864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32</a:t>
              </a:r>
            </a:p>
          </p:txBody>
        </p:sp>
        <p:cxnSp>
          <p:nvCxnSpPr>
            <p:cNvPr id="797746" name="AutoShape 50"/>
            <p:cNvCxnSpPr>
              <a:cxnSpLocks noChangeShapeType="1"/>
            </p:cNvCxnSpPr>
            <p:nvPr/>
          </p:nvCxnSpPr>
          <p:spPr bwMode="auto">
            <a:xfrm rot="16200000" flipH="1">
              <a:off x="4630738" y="3446463"/>
              <a:ext cx="1481138" cy="2971800"/>
            </a:xfrm>
            <a:prstGeom prst="bentConnector2">
              <a:avLst/>
            </a:prstGeom>
            <a:noFill/>
            <a:ln w="9525">
              <a:solidFill>
                <a:schemeClr val="tx1"/>
              </a:solidFill>
              <a:miter lim="800000"/>
              <a:headEnd/>
              <a:tailEnd type="triangle" w="med" len="med"/>
            </a:ln>
            <a:effectLst/>
          </p:spPr>
        </p:cxnSp>
        <p:sp>
          <p:nvSpPr>
            <p:cNvPr id="83" name="TextBox 82"/>
            <p:cNvSpPr txBox="1"/>
            <p:nvPr/>
          </p:nvSpPr>
          <p:spPr>
            <a:xfrm>
              <a:off x="7620000" y="5493743"/>
              <a:ext cx="533400" cy="369332"/>
            </a:xfrm>
            <a:prstGeom prst="rect">
              <a:avLst/>
            </a:prstGeom>
            <a:noFill/>
          </p:spPr>
          <p:txBody>
            <a:bodyPr wrap="square" rtlCol="0">
              <a:spAutoFit/>
            </a:bodyPr>
            <a:lstStyle/>
            <a:p>
              <a:pPr algn="ctr"/>
              <a:r>
                <a:rPr lang="en-US" sz="1800" b="0" dirty="0" smtClean="0">
                  <a:solidFill>
                    <a:srgbClr val="000000"/>
                  </a:solidFill>
                </a:rPr>
                <a:t>=</a:t>
              </a:r>
              <a:endParaRPr lang="en-US" sz="1800" b="0" dirty="0">
                <a:solidFill>
                  <a:srgbClr val="000000"/>
                </a:solidFill>
              </a:endParaRPr>
            </a:p>
          </p:txBody>
        </p:sp>
      </p:grpSp>
      <p:grpSp>
        <p:nvGrpSpPr>
          <p:cNvPr id="10" name="Group 92"/>
          <p:cNvGrpSpPr/>
          <p:nvPr/>
        </p:nvGrpSpPr>
        <p:grpSpPr>
          <a:xfrm>
            <a:off x="3429001" y="4190999"/>
            <a:ext cx="4991099" cy="1914325"/>
            <a:chOff x="3429001" y="4190999"/>
            <a:chExt cx="4991099" cy="1914325"/>
          </a:xfrm>
        </p:grpSpPr>
        <p:sp>
          <p:nvSpPr>
            <p:cNvPr id="797749" name="Text Box 53"/>
            <p:cNvSpPr txBox="1">
              <a:spLocks noChangeArrowheads="1"/>
            </p:cNvSpPr>
            <p:nvPr/>
          </p:nvSpPr>
          <p:spPr bwMode="auto">
            <a:xfrm>
              <a:off x="6858000" y="57292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0  </a:t>
              </a:r>
              <a:r>
                <a:rPr lang="en-US" sz="1600" b="0" baseline="10000" dirty="0" err="1">
                  <a:solidFill>
                    <a:srgbClr val="000000"/>
                  </a:solidFill>
                  <a:latin typeface="Helvetica Neue"/>
                </a:rPr>
                <a:t>x</a:t>
              </a:r>
              <a:endParaRPr lang="en-US" sz="1800" b="0" dirty="0">
                <a:solidFill>
                  <a:srgbClr val="000000"/>
                </a:solidFill>
              </a:endParaRPr>
            </a:p>
          </p:txBody>
        </p:sp>
        <p:sp>
          <p:nvSpPr>
            <p:cNvPr id="797751" name="Text Box 55"/>
            <p:cNvSpPr txBox="1">
              <a:spLocks noChangeArrowheads="1"/>
            </p:cNvSpPr>
            <p:nvPr/>
          </p:nvSpPr>
          <p:spPr bwMode="auto">
            <a:xfrm>
              <a:off x="7962900" y="57292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0</a:t>
              </a:r>
            </a:p>
          </p:txBody>
        </p:sp>
        <p:sp>
          <p:nvSpPr>
            <p:cNvPr id="797752" name="Text Box 56"/>
            <p:cNvSpPr txBox="1">
              <a:spLocks noChangeArrowheads="1"/>
            </p:cNvSpPr>
            <p:nvPr/>
          </p:nvSpPr>
          <p:spPr bwMode="auto">
            <a:xfrm>
              <a:off x="7162800" y="57277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64</a:t>
              </a:r>
            </a:p>
          </p:txBody>
        </p:sp>
        <p:cxnSp>
          <p:nvCxnSpPr>
            <p:cNvPr id="797753" name="AutoShape 57"/>
            <p:cNvCxnSpPr>
              <a:cxnSpLocks noChangeShapeType="1"/>
              <a:stCxn id="797765" idx="2"/>
              <a:endCxn id="797749" idx="1"/>
            </p:cNvCxnSpPr>
            <p:nvPr/>
          </p:nvCxnSpPr>
          <p:spPr bwMode="auto">
            <a:xfrm rot="16200000" flipH="1">
              <a:off x="4282678" y="3337322"/>
              <a:ext cx="1721645" cy="3429000"/>
            </a:xfrm>
            <a:prstGeom prst="bentConnector2">
              <a:avLst/>
            </a:prstGeom>
            <a:noFill/>
            <a:ln w="9525">
              <a:solidFill>
                <a:schemeClr val="tx1"/>
              </a:solidFill>
              <a:miter lim="800000"/>
              <a:headEnd/>
              <a:tailEnd type="triangle" w="med" len="med"/>
            </a:ln>
            <a:effectLst/>
          </p:spPr>
        </p:cxnSp>
        <p:sp>
          <p:nvSpPr>
            <p:cNvPr id="84" name="TextBox 83"/>
            <p:cNvSpPr txBox="1"/>
            <p:nvPr/>
          </p:nvSpPr>
          <p:spPr>
            <a:xfrm>
              <a:off x="7620000" y="5735992"/>
              <a:ext cx="533400" cy="369332"/>
            </a:xfrm>
            <a:prstGeom prst="rect">
              <a:avLst/>
            </a:prstGeom>
            <a:noFill/>
          </p:spPr>
          <p:txBody>
            <a:bodyPr wrap="square" rtlCol="0">
              <a:spAutoFit/>
            </a:bodyPr>
            <a:lstStyle/>
            <a:p>
              <a:pPr algn="ctr"/>
              <a:r>
                <a:rPr lang="en-US" sz="1800" b="0" dirty="0" smtClean="0">
                  <a:solidFill>
                    <a:srgbClr val="000000"/>
                  </a:solidFill>
                </a:rPr>
                <a:t>=</a:t>
              </a:r>
              <a:endParaRPr lang="en-US" sz="1800" b="0" dirty="0">
                <a:solidFill>
                  <a:srgbClr val="000000"/>
                </a:solidFill>
              </a:endParaRPr>
            </a:p>
          </p:txBody>
        </p:sp>
      </p:grpSp>
      <p:grpSp>
        <p:nvGrpSpPr>
          <p:cNvPr id="11" name="Group 93"/>
          <p:cNvGrpSpPr/>
          <p:nvPr/>
        </p:nvGrpSpPr>
        <p:grpSpPr>
          <a:xfrm>
            <a:off x="2971801" y="4190999"/>
            <a:ext cx="5448299" cy="2156571"/>
            <a:chOff x="2971801" y="4190999"/>
            <a:chExt cx="5448299" cy="2156571"/>
          </a:xfrm>
        </p:grpSpPr>
        <p:sp>
          <p:nvSpPr>
            <p:cNvPr id="797721" name="Line 25"/>
            <p:cNvSpPr>
              <a:spLocks noChangeShapeType="1"/>
            </p:cNvSpPr>
            <p:nvPr/>
          </p:nvSpPr>
          <p:spPr bwMode="auto">
            <a:xfrm>
              <a:off x="7991475" y="6328230"/>
              <a:ext cx="428625"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97756" name="Text Box 60"/>
            <p:cNvSpPr txBox="1">
              <a:spLocks noChangeArrowheads="1"/>
            </p:cNvSpPr>
            <p:nvPr/>
          </p:nvSpPr>
          <p:spPr bwMode="auto">
            <a:xfrm>
              <a:off x="6858000" y="59705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0  </a:t>
              </a:r>
              <a:r>
                <a:rPr lang="en-US" sz="1600" b="0" baseline="10000" dirty="0" err="1">
                  <a:solidFill>
                    <a:srgbClr val="000000"/>
                  </a:solidFill>
                  <a:latin typeface="Helvetica Neue"/>
                </a:rPr>
                <a:t>x</a:t>
              </a:r>
              <a:endParaRPr lang="en-US" sz="1800" b="0" dirty="0">
                <a:solidFill>
                  <a:srgbClr val="000000"/>
                </a:solidFill>
              </a:endParaRPr>
            </a:p>
          </p:txBody>
        </p:sp>
        <p:sp>
          <p:nvSpPr>
            <p:cNvPr id="797758" name="Text Box 62"/>
            <p:cNvSpPr txBox="1">
              <a:spLocks noChangeArrowheads="1"/>
            </p:cNvSpPr>
            <p:nvPr/>
          </p:nvSpPr>
          <p:spPr bwMode="auto">
            <a:xfrm>
              <a:off x="7962900" y="59705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0</a:t>
              </a:r>
            </a:p>
          </p:txBody>
        </p:sp>
        <p:sp>
          <p:nvSpPr>
            <p:cNvPr id="797759" name="Text Box 63"/>
            <p:cNvSpPr txBox="1">
              <a:spLocks noChangeArrowheads="1"/>
            </p:cNvSpPr>
            <p:nvPr/>
          </p:nvSpPr>
          <p:spPr bwMode="auto">
            <a:xfrm>
              <a:off x="7162800" y="59690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128</a:t>
              </a:r>
            </a:p>
          </p:txBody>
        </p:sp>
        <p:cxnSp>
          <p:nvCxnSpPr>
            <p:cNvPr id="797760" name="AutoShape 64"/>
            <p:cNvCxnSpPr>
              <a:cxnSpLocks noChangeShapeType="1"/>
              <a:stCxn id="797764" idx="2"/>
              <a:endCxn id="797756" idx="1"/>
            </p:cNvCxnSpPr>
            <p:nvPr/>
          </p:nvCxnSpPr>
          <p:spPr bwMode="auto">
            <a:xfrm rot="16200000" flipH="1">
              <a:off x="3933428" y="3229372"/>
              <a:ext cx="1962945" cy="3886200"/>
            </a:xfrm>
            <a:prstGeom prst="bentConnector2">
              <a:avLst/>
            </a:prstGeom>
            <a:noFill/>
            <a:ln w="9525">
              <a:solidFill>
                <a:schemeClr val="tx1"/>
              </a:solidFill>
              <a:miter lim="800000"/>
              <a:headEnd/>
              <a:tailEnd type="triangle" w="med" len="med"/>
            </a:ln>
            <a:effectLst/>
          </p:spPr>
        </p:cxnSp>
        <p:sp>
          <p:nvSpPr>
            <p:cNvPr id="85" name="TextBox 84"/>
            <p:cNvSpPr txBox="1"/>
            <p:nvPr/>
          </p:nvSpPr>
          <p:spPr>
            <a:xfrm>
              <a:off x="7620000" y="5978238"/>
              <a:ext cx="533400" cy="369332"/>
            </a:xfrm>
            <a:prstGeom prst="rect">
              <a:avLst/>
            </a:prstGeom>
            <a:noFill/>
          </p:spPr>
          <p:txBody>
            <a:bodyPr wrap="square" rtlCol="0">
              <a:spAutoFit/>
            </a:bodyPr>
            <a:lstStyle/>
            <a:p>
              <a:pPr algn="ctr"/>
              <a:r>
                <a:rPr lang="en-US" sz="1800" b="0" dirty="0" smtClean="0">
                  <a:solidFill>
                    <a:srgbClr val="000000"/>
                  </a:solidFill>
                </a:rPr>
                <a:t>=</a:t>
              </a:r>
              <a:endParaRPr lang="en-US" sz="1800" b="0" dirty="0">
                <a:solidFill>
                  <a:srgbClr val="000000"/>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797699"/>
                                        </p:tgtEl>
                                        <p:attrNameLst>
                                          <p:attrName>style.visibility</p:attrName>
                                        </p:attrNameLst>
                                      </p:cBhvr>
                                      <p:to>
                                        <p:strVal val="visible"/>
                                      </p:to>
                                    </p:set>
                                  </p:childTnLst>
                                </p:cTn>
                              </p:par>
                            </p:childTnLst>
                          </p:cTn>
                        </p:par>
                        <p:par>
                          <p:cTn id="11" fill="hold">
                            <p:stCondLst>
                              <p:cond delay="500"/>
                            </p:stCondLst>
                            <p:childTnLst>
                              <p:par>
                                <p:cTn id="12" presetID="1" presetClass="entr" presetSubtype="0" fill="hold" nodeType="afterEffect">
                                  <p:stCondLst>
                                    <p:cond delay="0"/>
                                  </p:stCondLst>
                                  <p:childTnLst>
                                    <p:set>
                                      <p:cBhvr>
                                        <p:cTn id="13" dur="1" fill="hold">
                                          <p:stCondLst>
                                            <p:cond delay="499"/>
                                          </p:stCondLst>
                                        </p:cTn>
                                        <p:tgtEl>
                                          <p:spTgt spid="797723"/>
                                        </p:tgtEl>
                                        <p:attrNameLst>
                                          <p:attrName>style.visibility</p:attrName>
                                        </p:attrNameLst>
                                      </p:cBhvr>
                                      <p:to>
                                        <p:strVal val="visible"/>
                                      </p:to>
                                    </p:set>
                                  </p:childTnLst>
                                </p:cTn>
                              </p:par>
                            </p:childTnLst>
                          </p:cTn>
                        </p:par>
                        <p:par>
                          <p:cTn id="14" fill="hold">
                            <p:stCondLst>
                              <p:cond delay="1000"/>
                            </p:stCondLst>
                            <p:childTnLst>
                              <p:par>
                                <p:cTn id="15" presetID="1" presetClass="entr" presetSubtype="0"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grpId="1" nodeType="clickEffect">
                                  <p:stCondLst>
                                    <p:cond delay="0"/>
                                  </p:stCondLst>
                                  <p:childTnLst>
                                    <p:set>
                                      <p:cBhvr>
                                        <p:cTn id="20" dur="1" fill="hold">
                                          <p:stCondLst>
                                            <p:cond delay="0"/>
                                          </p:stCondLst>
                                        </p:cTn>
                                        <p:tgtEl>
                                          <p:spTgt spid="797699"/>
                                        </p:tgtEl>
                                        <p:attrNameLst>
                                          <p:attrName>style.visibility</p:attrName>
                                        </p:attrNameLst>
                                      </p:cBhvr>
                                      <p:to>
                                        <p:strVal val="hidden"/>
                                      </p:to>
                                    </p:set>
                                  </p:childTnLst>
                                </p:cTn>
                              </p:par>
                            </p:childTnLst>
                          </p:cTn>
                        </p:par>
                        <p:par>
                          <p:cTn id="21" fill="hold">
                            <p:stCondLst>
                              <p:cond delay="0"/>
                            </p:stCondLst>
                            <p:childTnLst>
                              <p:par>
                                <p:cTn id="22" presetID="1" presetClass="entr" presetSubtype="0" fill="hold" grpId="0" nodeType="afterEffect">
                                  <p:stCondLst>
                                    <p:cond delay="0"/>
                                  </p:stCondLst>
                                  <p:childTnLst>
                                    <p:set>
                                      <p:cBhvr>
                                        <p:cTn id="23" dur="1" fill="hold">
                                          <p:stCondLst>
                                            <p:cond delay="499"/>
                                          </p:stCondLst>
                                        </p:cTn>
                                        <p:tgtEl>
                                          <p:spTgt spid="797700"/>
                                        </p:tgtEl>
                                        <p:attrNameLst>
                                          <p:attrName>style.visibility</p:attrName>
                                        </p:attrNameLst>
                                      </p:cBhvr>
                                      <p:to>
                                        <p:strVal val="visible"/>
                                      </p:to>
                                    </p:set>
                                  </p:childTnLst>
                                </p:cTn>
                              </p:par>
                            </p:childTnLst>
                          </p:cTn>
                        </p:par>
                        <p:par>
                          <p:cTn id="24" fill="hold">
                            <p:stCondLst>
                              <p:cond delay="500"/>
                            </p:stCondLst>
                            <p:childTnLst>
                              <p:par>
                                <p:cTn id="25" presetID="1" presetClass="entr" presetSubtype="0" fill="hold" nodeType="afterEffect">
                                  <p:stCondLst>
                                    <p:cond delay="0"/>
                                  </p:stCondLst>
                                  <p:childTnLst>
                                    <p:set>
                                      <p:cBhvr>
                                        <p:cTn id="26" dur="1" fill="hold">
                                          <p:stCondLst>
                                            <p:cond delay="499"/>
                                          </p:stCondLst>
                                        </p:cTn>
                                        <p:tgtEl>
                                          <p:spTgt spid="797724"/>
                                        </p:tgtEl>
                                        <p:attrNameLst>
                                          <p:attrName>style.visibility</p:attrName>
                                        </p:attrNameLst>
                                      </p:cBhvr>
                                      <p:to>
                                        <p:strVal val="visible"/>
                                      </p:to>
                                    </p:set>
                                  </p:childTnLst>
                                </p:cTn>
                              </p:par>
                            </p:childTnLst>
                          </p:cTn>
                        </p:par>
                        <p:par>
                          <p:cTn id="27" fill="hold">
                            <p:stCondLst>
                              <p:cond delay="1000"/>
                            </p:stCondLst>
                            <p:childTnLst>
                              <p:par>
                                <p:cTn id="28" presetID="1" presetClass="entr" presetSubtype="0" fill="hold" nodeType="afterEffect">
                                  <p:stCondLst>
                                    <p:cond delay="0"/>
                                  </p:stCondLst>
                                  <p:childTnLst>
                                    <p:set>
                                      <p:cBhvr>
                                        <p:cTn id="29" dur="1" fill="hold">
                                          <p:stCondLst>
                                            <p:cond delay="0"/>
                                          </p:stCondLst>
                                        </p:cTn>
                                        <p:tgtEl>
                                          <p:spTgt spid="5"/>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xit" presetSubtype="0" fill="hold" grpId="1" nodeType="clickEffect">
                                  <p:stCondLst>
                                    <p:cond delay="0"/>
                                  </p:stCondLst>
                                  <p:childTnLst>
                                    <p:set>
                                      <p:cBhvr>
                                        <p:cTn id="33" dur="1" fill="hold">
                                          <p:stCondLst>
                                            <p:cond delay="0"/>
                                          </p:stCondLst>
                                        </p:cTn>
                                        <p:tgtEl>
                                          <p:spTgt spid="797700"/>
                                        </p:tgtEl>
                                        <p:attrNameLst>
                                          <p:attrName>style.visibility</p:attrName>
                                        </p:attrNameLst>
                                      </p:cBhvr>
                                      <p:to>
                                        <p:strVal val="hidden"/>
                                      </p:to>
                                    </p:set>
                                  </p:childTnLst>
                                </p:cTn>
                              </p:par>
                            </p:childTnLst>
                          </p:cTn>
                        </p:par>
                        <p:par>
                          <p:cTn id="34" fill="hold">
                            <p:stCondLst>
                              <p:cond delay="0"/>
                            </p:stCondLst>
                            <p:childTnLst>
                              <p:par>
                                <p:cTn id="35" presetID="1" presetClass="entr" presetSubtype="0" fill="hold" grpId="0" nodeType="afterEffect">
                                  <p:stCondLst>
                                    <p:cond delay="0"/>
                                  </p:stCondLst>
                                  <p:childTnLst>
                                    <p:set>
                                      <p:cBhvr>
                                        <p:cTn id="36" dur="1" fill="hold">
                                          <p:stCondLst>
                                            <p:cond delay="499"/>
                                          </p:stCondLst>
                                        </p:cTn>
                                        <p:tgtEl>
                                          <p:spTgt spid="797701"/>
                                        </p:tgtEl>
                                        <p:attrNameLst>
                                          <p:attrName>style.visibility</p:attrName>
                                        </p:attrNameLst>
                                      </p:cBhvr>
                                      <p:to>
                                        <p:strVal val="visible"/>
                                      </p:to>
                                    </p:set>
                                  </p:childTnLst>
                                </p:cTn>
                              </p:par>
                            </p:childTnLst>
                          </p:cTn>
                        </p:par>
                        <p:par>
                          <p:cTn id="37" fill="hold">
                            <p:stCondLst>
                              <p:cond delay="500"/>
                            </p:stCondLst>
                            <p:childTnLst>
                              <p:par>
                                <p:cTn id="38" presetID="1" presetClass="entr" presetSubtype="0" fill="hold" nodeType="afterEffect">
                                  <p:stCondLst>
                                    <p:cond delay="0"/>
                                  </p:stCondLst>
                                  <p:childTnLst>
                                    <p:set>
                                      <p:cBhvr>
                                        <p:cTn id="39" dur="1" fill="hold">
                                          <p:stCondLst>
                                            <p:cond delay="499"/>
                                          </p:stCondLst>
                                        </p:cTn>
                                        <p:tgtEl>
                                          <p:spTgt spid="797725"/>
                                        </p:tgtEl>
                                        <p:attrNameLst>
                                          <p:attrName>style.visibility</p:attrName>
                                        </p:attrNameLst>
                                      </p:cBhvr>
                                      <p:to>
                                        <p:strVal val="visible"/>
                                      </p:to>
                                    </p:set>
                                  </p:childTnLst>
                                </p:cTn>
                              </p:par>
                            </p:childTnLst>
                          </p:cTn>
                        </p:par>
                        <p:par>
                          <p:cTn id="40" fill="hold">
                            <p:stCondLst>
                              <p:cond delay="1000"/>
                            </p:stCondLst>
                            <p:childTnLst>
                              <p:par>
                                <p:cTn id="41" presetID="1" presetClass="entr" presetSubtype="0" fill="hold" nodeType="afterEffect">
                                  <p:stCondLst>
                                    <p:cond delay="0"/>
                                  </p:stCondLst>
                                  <p:childTnLst>
                                    <p:set>
                                      <p:cBhvr>
                                        <p:cTn id="42" dur="1" fill="hold">
                                          <p:stCondLst>
                                            <p:cond delay="0"/>
                                          </p:stCondLst>
                                        </p:cTn>
                                        <p:tgtEl>
                                          <p:spTgt spid="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1" nodeType="clickEffect">
                                  <p:stCondLst>
                                    <p:cond delay="0"/>
                                  </p:stCondLst>
                                  <p:childTnLst>
                                    <p:set>
                                      <p:cBhvr>
                                        <p:cTn id="46" dur="1" fill="hold">
                                          <p:stCondLst>
                                            <p:cond delay="0"/>
                                          </p:stCondLst>
                                        </p:cTn>
                                        <p:tgtEl>
                                          <p:spTgt spid="797701"/>
                                        </p:tgtEl>
                                        <p:attrNameLst>
                                          <p:attrName>style.visibility</p:attrName>
                                        </p:attrNameLst>
                                      </p:cBhvr>
                                      <p:to>
                                        <p:strVal val="hidden"/>
                                      </p:to>
                                    </p:set>
                                  </p:childTnLst>
                                </p:cTn>
                              </p:par>
                              <p:par>
                                <p:cTn id="47" presetID="1" presetClass="entr" presetSubtype="0" fill="hold" grpId="0" nodeType="withEffect">
                                  <p:stCondLst>
                                    <p:cond delay="0"/>
                                  </p:stCondLst>
                                  <p:childTnLst>
                                    <p:set>
                                      <p:cBhvr>
                                        <p:cTn id="48" dur="1" fill="hold">
                                          <p:stCondLst>
                                            <p:cond delay="499"/>
                                          </p:stCondLst>
                                        </p:cTn>
                                        <p:tgtEl>
                                          <p:spTgt spid="797703"/>
                                        </p:tgtEl>
                                        <p:attrNameLst>
                                          <p:attrName>style.visibility</p:attrName>
                                        </p:attrNameLst>
                                      </p:cBhvr>
                                      <p:to>
                                        <p:strVal val="visible"/>
                                      </p:to>
                                    </p:set>
                                  </p:childTnLst>
                                </p:cTn>
                              </p:par>
                            </p:childTnLst>
                          </p:cTn>
                        </p:par>
                        <p:par>
                          <p:cTn id="49" fill="hold">
                            <p:stCondLst>
                              <p:cond delay="500"/>
                            </p:stCondLst>
                            <p:childTnLst>
                              <p:par>
                                <p:cTn id="50" presetID="1" presetClass="entr" presetSubtype="0" fill="hold" nodeType="afterEffect">
                                  <p:stCondLst>
                                    <p:cond delay="0"/>
                                  </p:stCondLst>
                                  <p:childTnLst>
                                    <p:set>
                                      <p:cBhvr>
                                        <p:cTn id="51" dur="1" fill="hold">
                                          <p:stCondLst>
                                            <p:cond delay="0"/>
                                          </p:stCondLst>
                                        </p:cTn>
                                        <p:tgtEl>
                                          <p:spTgt spid="7"/>
                                        </p:tgtEl>
                                        <p:attrNameLst>
                                          <p:attrName>style.visibility</p:attrName>
                                        </p:attrNameLst>
                                      </p:cBhvr>
                                      <p:to>
                                        <p:strVal val="visible"/>
                                      </p:to>
                                    </p:set>
                                  </p:childTnLst>
                                </p:cTn>
                              </p:par>
                            </p:childTnLst>
                          </p:cTn>
                        </p:par>
                        <p:par>
                          <p:cTn id="52" fill="hold">
                            <p:stCondLst>
                              <p:cond delay="500"/>
                            </p:stCondLst>
                            <p:childTnLst>
                              <p:par>
                                <p:cTn id="53" presetID="1" presetClass="entr" presetSubtype="0" fill="hold" nodeType="afterEffect">
                                  <p:stCondLst>
                                    <p:cond delay="100"/>
                                  </p:stCondLst>
                                  <p:childTnLst>
                                    <p:set>
                                      <p:cBhvr>
                                        <p:cTn id="54" dur="1" fill="hold">
                                          <p:stCondLst>
                                            <p:cond delay="0"/>
                                          </p:stCondLst>
                                        </p:cTn>
                                        <p:tgtEl>
                                          <p:spTgt spid="8"/>
                                        </p:tgtEl>
                                        <p:attrNameLst>
                                          <p:attrName>style.visibility</p:attrName>
                                        </p:attrNameLst>
                                      </p:cBhvr>
                                      <p:to>
                                        <p:strVal val="visible"/>
                                      </p:to>
                                    </p:set>
                                  </p:childTnLst>
                                </p:cTn>
                              </p:par>
                            </p:childTnLst>
                          </p:cTn>
                        </p:par>
                        <p:par>
                          <p:cTn id="55" fill="hold">
                            <p:stCondLst>
                              <p:cond delay="600"/>
                            </p:stCondLst>
                            <p:childTnLst>
                              <p:par>
                                <p:cTn id="56" presetID="1" presetClass="entr" presetSubtype="0" fill="hold" nodeType="afterEffect">
                                  <p:stCondLst>
                                    <p:cond delay="100"/>
                                  </p:stCondLst>
                                  <p:childTnLst>
                                    <p:set>
                                      <p:cBhvr>
                                        <p:cTn id="57" dur="1" fill="hold">
                                          <p:stCondLst>
                                            <p:cond delay="0"/>
                                          </p:stCondLst>
                                        </p:cTn>
                                        <p:tgtEl>
                                          <p:spTgt spid="9"/>
                                        </p:tgtEl>
                                        <p:attrNameLst>
                                          <p:attrName>style.visibility</p:attrName>
                                        </p:attrNameLst>
                                      </p:cBhvr>
                                      <p:to>
                                        <p:strVal val="visible"/>
                                      </p:to>
                                    </p:set>
                                  </p:childTnLst>
                                </p:cTn>
                              </p:par>
                            </p:childTnLst>
                          </p:cTn>
                        </p:par>
                        <p:par>
                          <p:cTn id="58" fill="hold">
                            <p:stCondLst>
                              <p:cond delay="700"/>
                            </p:stCondLst>
                            <p:childTnLst>
                              <p:par>
                                <p:cTn id="59" presetID="1" presetClass="entr" presetSubtype="0" fill="hold" nodeType="afterEffect">
                                  <p:stCondLst>
                                    <p:cond delay="100"/>
                                  </p:stCondLst>
                                  <p:childTnLst>
                                    <p:set>
                                      <p:cBhvr>
                                        <p:cTn id="60" dur="1" fill="hold">
                                          <p:stCondLst>
                                            <p:cond delay="0"/>
                                          </p:stCondLst>
                                        </p:cTn>
                                        <p:tgtEl>
                                          <p:spTgt spid="10"/>
                                        </p:tgtEl>
                                        <p:attrNameLst>
                                          <p:attrName>style.visibility</p:attrName>
                                        </p:attrNameLst>
                                      </p:cBhvr>
                                      <p:to>
                                        <p:strVal val="visible"/>
                                      </p:to>
                                    </p:set>
                                  </p:childTnLst>
                                </p:cTn>
                              </p:par>
                            </p:childTnLst>
                          </p:cTn>
                        </p:par>
                        <p:par>
                          <p:cTn id="61" fill="hold">
                            <p:stCondLst>
                              <p:cond delay="800"/>
                            </p:stCondLst>
                            <p:childTnLst>
                              <p:par>
                                <p:cTn id="62" presetID="1" presetClass="entr" presetSubtype="0" fill="hold" nodeType="afterEffect">
                                  <p:stCondLst>
                                    <p:cond delay="100"/>
                                  </p:stCondLst>
                                  <p:childTnLst>
                                    <p:set>
                                      <p:cBhvr>
                                        <p:cTn id="63" dur="1" fill="hold">
                                          <p:stCondLst>
                                            <p:cond delay="0"/>
                                          </p:stCondLst>
                                        </p:cTn>
                                        <p:tgtEl>
                                          <p:spTgt spid="11"/>
                                        </p:tgtEl>
                                        <p:attrNameLst>
                                          <p:attrName>style.visibility</p:attrName>
                                        </p:attrNameLst>
                                      </p:cBhvr>
                                      <p:to>
                                        <p:strVal val="visible"/>
                                      </p:to>
                                    </p:set>
                                  </p:childTnLst>
                                </p:cTn>
                              </p:par>
                            </p:childTnLst>
                          </p:cTn>
                        </p:par>
                        <p:par>
                          <p:cTn id="64" fill="hold">
                            <p:stCondLst>
                              <p:cond delay="900"/>
                            </p:stCondLst>
                            <p:childTnLst>
                              <p:par>
                                <p:cTn id="65" presetID="1" presetClass="entr" presetSubtype="0" fill="hold" grpId="0" nodeType="afterEffect">
                                  <p:stCondLst>
                                    <p:cond delay="100"/>
                                  </p:stCondLst>
                                  <p:childTnLst>
                                    <p:set>
                                      <p:cBhvr>
                                        <p:cTn id="66" dur="1" fill="hold">
                                          <p:stCondLst>
                                            <p:cond delay="0"/>
                                          </p:stCondLst>
                                        </p:cTn>
                                        <p:tgtEl>
                                          <p:spTgt spid="7977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7699" grpId="0" animBg="1" autoUpdateAnimBg="0"/>
      <p:bldP spid="797699" grpId="1" animBg="1"/>
      <p:bldP spid="797700" grpId="0" animBg="1" autoUpdateAnimBg="0"/>
      <p:bldP spid="797700" grpId="1" animBg="1"/>
      <p:bldP spid="797701" grpId="0" animBg="1" autoUpdateAnimBg="0"/>
      <p:bldP spid="797701" grpId="1" animBg="1"/>
      <p:bldP spid="797703" grpId="0" animBg="1"/>
      <p:bldP spid="797722" grpId="0"/>
    </p:bld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9974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Numbers and Bases</a:t>
            </a:r>
            <a:endParaRPr lang="en-US" sz="4000" dirty="0">
              <a:solidFill>
                <a:schemeClr val="tx1"/>
              </a:solidFill>
            </a:endParaRPr>
          </a:p>
        </p:txBody>
      </p:sp>
      <p:sp>
        <p:nvSpPr>
          <p:cNvPr id="799747" name="Rectangle 3"/>
          <p:cNvSpPr>
            <a:spLocks noChangeArrowheads="1"/>
          </p:cNvSpPr>
          <p:nvPr/>
        </p:nvSpPr>
        <p:spPr bwMode="auto">
          <a:xfrm>
            <a:off x="482600" y="1155700"/>
            <a:ext cx="8128000" cy="1435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calculation at the end of the preceding slide makes it clear that the binary representation 00101010 is equivalent to the number 42.  When it is important to distinguish the base, the text uses a small subscript, like this:</a:t>
            </a:r>
          </a:p>
        </p:txBody>
      </p:sp>
      <p:sp>
        <p:nvSpPr>
          <p:cNvPr id="799748" name="Rectangle 4"/>
          <p:cNvSpPr>
            <a:spLocks noChangeArrowheads="1"/>
          </p:cNvSpPr>
          <p:nvPr/>
        </p:nvSpPr>
        <p:spPr bwMode="auto">
          <a:xfrm>
            <a:off x="3327400" y="2527300"/>
            <a:ext cx="2489200" cy="457200"/>
          </a:xfrm>
          <a:prstGeom prst="rect">
            <a:avLst/>
          </a:prstGeom>
          <a:noFill/>
          <a:ln w="9525">
            <a:noFill/>
            <a:miter lim="800000"/>
            <a:headEnd/>
            <a:tailEnd/>
          </a:ln>
          <a:effectLst/>
        </p:spPr>
        <p:txBody>
          <a:bodyPr wrap="none">
            <a:prstTxWarp prst="textNoShape">
              <a:avLst/>
            </a:prstTxWarp>
            <a:spAutoFit/>
          </a:bodyPr>
          <a:lstStyle/>
          <a:p>
            <a:r>
              <a:rPr lang="en-US" sz="2400" b="0">
                <a:solidFill>
                  <a:srgbClr val="000000"/>
                </a:solidFill>
              </a:rPr>
              <a:t>00101010</a:t>
            </a:r>
            <a:r>
              <a:rPr lang="en-US" sz="2400" b="0" baseline="-25000">
                <a:solidFill>
                  <a:srgbClr val="000000"/>
                </a:solidFill>
              </a:rPr>
              <a:t>2</a:t>
            </a:r>
            <a:r>
              <a:rPr lang="en-US" sz="2400" b="0">
                <a:solidFill>
                  <a:srgbClr val="000000"/>
                </a:solidFill>
              </a:rPr>
              <a:t>  =  42</a:t>
            </a:r>
            <a:r>
              <a:rPr lang="en-US" sz="2400" b="0" baseline="-25000">
                <a:solidFill>
                  <a:srgbClr val="000000"/>
                </a:solidFill>
              </a:rPr>
              <a:t>10</a:t>
            </a:r>
          </a:p>
        </p:txBody>
      </p:sp>
      <p:sp>
        <p:nvSpPr>
          <p:cNvPr id="799749" name="Rectangle 5"/>
          <p:cNvSpPr>
            <a:spLocks noChangeArrowheads="1"/>
          </p:cNvSpPr>
          <p:nvPr/>
        </p:nvSpPr>
        <p:spPr bwMode="auto">
          <a:xfrm>
            <a:off x="482600" y="3073400"/>
            <a:ext cx="8128000" cy="1104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Although it is useful to be able to convert a number from one base to another, it is important to remember that the number remains the same.  What changes is how you write it down.  </a:t>
            </a:r>
          </a:p>
        </p:txBody>
      </p:sp>
      <p:grpSp>
        <p:nvGrpSpPr>
          <p:cNvPr id="2" name="Group 6"/>
          <p:cNvGrpSpPr>
            <a:grpSpLocks/>
          </p:cNvGrpSpPr>
          <p:nvPr/>
        </p:nvGrpSpPr>
        <p:grpSpPr bwMode="auto">
          <a:xfrm>
            <a:off x="482600" y="4203700"/>
            <a:ext cx="8064500" cy="1955800"/>
            <a:chOff x="304" y="2648"/>
            <a:chExt cx="5080" cy="1232"/>
          </a:xfrm>
        </p:grpSpPr>
        <p:sp>
          <p:nvSpPr>
            <p:cNvPr id="799751" name="Rectangle 7"/>
            <p:cNvSpPr>
              <a:spLocks noChangeArrowheads="1"/>
            </p:cNvSpPr>
            <p:nvPr/>
          </p:nvSpPr>
          <p:spPr bwMode="auto">
            <a:xfrm>
              <a:off x="304" y="2648"/>
              <a:ext cx="3823" cy="1232"/>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number 42 is what you get if you count how many stars are in the pattern at the right.  The number is the same whether you write it in English as </a:t>
              </a:r>
              <a:r>
                <a:rPr lang="en-US" sz="2400" b="0" i="1">
                  <a:solidFill>
                    <a:srgbClr val="000000"/>
                  </a:solidFill>
                </a:rPr>
                <a:t>forty-two,</a:t>
              </a:r>
              <a:r>
                <a:rPr lang="en-US" sz="2400" b="0">
                  <a:solidFill>
                    <a:srgbClr val="000000"/>
                  </a:solidFill>
                </a:rPr>
                <a:t> in decimal as 42, or in binary as 00101010.</a:t>
              </a:r>
            </a:p>
          </p:txBody>
        </p:sp>
        <p:grpSp>
          <p:nvGrpSpPr>
            <p:cNvPr id="3" name="Group 8"/>
            <p:cNvGrpSpPr>
              <a:grpSpLocks/>
            </p:cNvGrpSpPr>
            <p:nvPr/>
          </p:nvGrpSpPr>
          <p:grpSpPr bwMode="auto">
            <a:xfrm>
              <a:off x="4261" y="2704"/>
              <a:ext cx="1123" cy="921"/>
              <a:chOff x="4261" y="2704"/>
              <a:chExt cx="1123" cy="921"/>
            </a:xfrm>
          </p:grpSpPr>
          <p:sp>
            <p:nvSpPr>
              <p:cNvPr id="799753" name="AutoShape 9"/>
              <p:cNvSpPr>
                <a:spLocks noChangeArrowheads="1"/>
              </p:cNvSpPr>
              <p:nvPr/>
            </p:nvSpPr>
            <p:spPr bwMode="auto">
              <a:xfrm>
                <a:off x="4261" y="27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54" name="AutoShape 10"/>
              <p:cNvSpPr>
                <a:spLocks noChangeArrowheads="1"/>
              </p:cNvSpPr>
              <p:nvPr/>
            </p:nvSpPr>
            <p:spPr bwMode="auto">
              <a:xfrm>
                <a:off x="4428" y="27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55" name="AutoShape 11"/>
              <p:cNvSpPr>
                <a:spLocks noChangeArrowheads="1"/>
              </p:cNvSpPr>
              <p:nvPr/>
            </p:nvSpPr>
            <p:spPr bwMode="auto">
              <a:xfrm>
                <a:off x="4595" y="27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56" name="AutoShape 12"/>
              <p:cNvSpPr>
                <a:spLocks noChangeArrowheads="1"/>
              </p:cNvSpPr>
              <p:nvPr/>
            </p:nvSpPr>
            <p:spPr bwMode="auto">
              <a:xfrm>
                <a:off x="4762" y="27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57" name="AutoShape 13"/>
              <p:cNvSpPr>
                <a:spLocks noChangeArrowheads="1"/>
              </p:cNvSpPr>
              <p:nvPr/>
            </p:nvSpPr>
            <p:spPr bwMode="auto">
              <a:xfrm>
                <a:off x="4929" y="27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58" name="AutoShape 14"/>
              <p:cNvSpPr>
                <a:spLocks noChangeArrowheads="1"/>
              </p:cNvSpPr>
              <p:nvPr/>
            </p:nvSpPr>
            <p:spPr bwMode="auto">
              <a:xfrm>
                <a:off x="5096" y="27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59" name="AutoShape 15"/>
              <p:cNvSpPr>
                <a:spLocks noChangeArrowheads="1"/>
              </p:cNvSpPr>
              <p:nvPr/>
            </p:nvSpPr>
            <p:spPr bwMode="auto">
              <a:xfrm>
                <a:off x="5263" y="27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60" name="AutoShape 16"/>
              <p:cNvSpPr>
                <a:spLocks noChangeArrowheads="1"/>
              </p:cNvSpPr>
              <p:nvPr/>
            </p:nvSpPr>
            <p:spPr bwMode="auto">
              <a:xfrm>
                <a:off x="4261" y="286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61" name="AutoShape 17"/>
              <p:cNvSpPr>
                <a:spLocks noChangeArrowheads="1"/>
              </p:cNvSpPr>
              <p:nvPr/>
            </p:nvSpPr>
            <p:spPr bwMode="auto">
              <a:xfrm>
                <a:off x="4428" y="286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62" name="AutoShape 18"/>
              <p:cNvSpPr>
                <a:spLocks noChangeArrowheads="1"/>
              </p:cNvSpPr>
              <p:nvPr/>
            </p:nvSpPr>
            <p:spPr bwMode="auto">
              <a:xfrm>
                <a:off x="4595" y="286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63" name="AutoShape 19"/>
              <p:cNvSpPr>
                <a:spLocks noChangeArrowheads="1"/>
              </p:cNvSpPr>
              <p:nvPr/>
            </p:nvSpPr>
            <p:spPr bwMode="auto">
              <a:xfrm>
                <a:off x="4762" y="286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64" name="AutoShape 20"/>
              <p:cNvSpPr>
                <a:spLocks noChangeArrowheads="1"/>
              </p:cNvSpPr>
              <p:nvPr/>
            </p:nvSpPr>
            <p:spPr bwMode="auto">
              <a:xfrm>
                <a:off x="4929" y="286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65" name="AutoShape 21"/>
              <p:cNvSpPr>
                <a:spLocks noChangeArrowheads="1"/>
              </p:cNvSpPr>
              <p:nvPr/>
            </p:nvSpPr>
            <p:spPr bwMode="auto">
              <a:xfrm>
                <a:off x="5096" y="286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66" name="AutoShape 22"/>
              <p:cNvSpPr>
                <a:spLocks noChangeArrowheads="1"/>
              </p:cNvSpPr>
              <p:nvPr/>
            </p:nvSpPr>
            <p:spPr bwMode="auto">
              <a:xfrm>
                <a:off x="5263" y="286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67" name="AutoShape 23"/>
              <p:cNvSpPr>
                <a:spLocks noChangeArrowheads="1"/>
              </p:cNvSpPr>
              <p:nvPr/>
            </p:nvSpPr>
            <p:spPr bwMode="auto">
              <a:xfrm>
                <a:off x="4261" y="302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68" name="AutoShape 24"/>
              <p:cNvSpPr>
                <a:spLocks noChangeArrowheads="1"/>
              </p:cNvSpPr>
              <p:nvPr/>
            </p:nvSpPr>
            <p:spPr bwMode="auto">
              <a:xfrm>
                <a:off x="4428" y="302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69" name="AutoShape 25"/>
              <p:cNvSpPr>
                <a:spLocks noChangeArrowheads="1"/>
              </p:cNvSpPr>
              <p:nvPr/>
            </p:nvSpPr>
            <p:spPr bwMode="auto">
              <a:xfrm>
                <a:off x="4595" y="302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70" name="AutoShape 26"/>
              <p:cNvSpPr>
                <a:spLocks noChangeArrowheads="1"/>
              </p:cNvSpPr>
              <p:nvPr/>
            </p:nvSpPr>
            <p:spPr bwMode="auto">
              <a:xfrm>
                <a:off x="4762" y="302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71" name="AutoShape 27"/>
              <p:cNvSpPr>
                <a:spLocks noChangeArrowheads="1"/>
              </p:cNvSpPr>
              <p:nvPr/>
            </p:nvSpPr>
            <p:spPr bwMode="auto">
              <a:xfrm>
                <a:off x="4929" y="302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72" name="AutoShape 28"/>
              <p:cNvSpPr>
                <a:spLocks noChangeArrowheads="1"/>
              </p:cNvSpPr>
              <p:nvPr/>
            </p:nvSpPr>
            <p:spPr bwMode="auto">
              <a:xfrm>
                <a:off x="5096" y="302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73" name="AutoShape 29"/>
              <p:cNvSpPr>
                <a:spLocks noChangeArrowheads="1"/>
              </p:cNvSpPr>
              <p:nvPr/>
            </p:nvSpPr>
            <p:spPr bwMode="auto">
              <a:xfrm>
                <a:off x="5263" y="302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74" name="AutoShape 30"/>
              <p:cNvSpPr>
                <a:spLocks noChangeArrowheads="1"/>
              </p:cNvSpPr>
              <p:nvPr/>
            </p:nvSpPr>
            <p:spPr bwMode="auto">
              <a:xfrm>
                <a:off x="4261" y="318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75" name="AutoShape 31"/>
              <p:cNvSpPr>
                <a:spLocks noChangeArrowheads="1"/>
              </p:cNvSpPr>
              <p:nvPr/>
            </p:nvSpPr>
            <p:spPr bwMode="auto">
              <a:xfrm>
                <a:off x="4428" y="318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76" name="AutoShape 32"/>
              <p:cNvSpPr>
                <a:spLocks noChangeArrowheads="1"/>
              </p:cNvSpPr>
              <p:nvPr/>
            </p:nvSpPr>
            <p:spPr bwMode="auto">
              <a:xfrm>
                <a:off x="4595" y="318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77" name="AutoShape 33"/>
              <p:cNvSpPr>
                <a:spLocks noChangeArrowheads="1"/>
              </p:cNvSpPr>
              <p:nvPr/>
            </p:nvSpPr>
            <p:spPr bwMode="auto">
              <a:xfrm>
                <a:off x="4762" y="318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78" name="AutoShape 34"/>
              <p:cNvSpPr>
                <a:spLocks noChangeArrowheads="1"/>
              </p:cNvSpPr>
              <p:nvPr/>
            </p:nvSpPr>
            <p:spPr bwMode="auto">
              <a:xfrm>
                <a:off x="4929" y="318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79" name="AutoShape 35"/>
              <p:cNvSpPr>
                <a:spLocks noChangeArrowheads="1"/>
              </p:cNvSpPr>
              <p:nvPr/>
            </p:nvSpPr>
            <p:spPr bwMode="auto">
              <a:xfrm>
                <a:off x="5096" y="318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80" name="AutoShape 36"/>
              <p:cNvSpPr>
                <a:spLocks noChangeArrowheads="1"/>
              </p:cNvSpPr>
              <p:nvPr/>
            </p:nvSpPr>
            <p:spPr bwMode="auto">
              <a:xfrm>
                <a:off x="5263" y="318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81" name="AutoShape 37"/>
              <p:cNvSpPr>
                <a:spLocks noChangeArrowheads="1"/>
              </p:cNvSpPr>
              <p:nvPr/>
            </p:nvSpPr>
            <p:spPr bwMode="auto">
              <a:xfrm>
                <a:off x="4261" y="334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82" name="AutoShape 38"/>
              <p:cNvSpPr>
                <a:spLocks noChangeArrowheads="1"/>
              </p:cNvSpPr>
              <p:nvPr/>
            </p:nvSpPr>
            <p:spPr bwMode="auto">
              <a:xfrm>
                <a:off x="4428" y="334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83" name="AutoShape 39"/>
              <p:cNvSpPr>
                <a:spLocks noChangeArrowheads="1"/>
              </p:cNvSpPr>
              <p:nvPr/>
            </p:nvSpPr>
            <p:spPr bwMode="auto">
              <a:xfrm>
                <a:off x="4595" y="334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84" name="AutoShape 40"/>
              <p:cNvSpPr>
                <a:spLocks noChangeArrowheads="1"/>
              </p:cNvSpPr>
              <p:nvPr/>
            </p:nvSpPr>
            <p:spPr bwMode="auto">
              <a:xfrm>
                <a:off x="4762" y="334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85" name="AutoShape 41"/>
              <p:cNvSpPr>
                <a:spLocks noChangeArrowheads="1"/>
              </p:cNvSpPr>
              <p:nvPr/>
            </p:nvSpPr>
            <p:spPr bwMode="auto">
              <a:xfrm>
                <a:off x="4929" y="334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86" name="AutoShape 42"/>
              <p:cNvSpPr>
                <a:spLocks noChangeArrowheads="1"/>
              </p:cNvSpPr>
              <p:nvPr/>
            </p:nvSpPr>
            <p:spPr bwMode="auto">
              <a:xfrm>
                <a:off x="5096" y="334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87" name="AutoShape 43"/>
              <p:cNvSpPr>
                <a:spLocks noChangeArrowheads="1"/>
              </p:cNvSpPr>
              <p:nvPr/>
            </p:nvSpPr>
            <p:spPr bwMode="auto">
              <a:xfrm>
                <a:off x="5263" y="334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88" name="AutoShape 44"/>
              <p:cNvSpPr>
                <a:spLocks noChangeArrowheads="1"/>
              </p:cNvSpPr>
              <p:nvPr/>
            </p:nvSpPr>
            <p:spPr bwMode="auto">
              <a:xfrm>
                <a:off x="4261" y="35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89" name="AutoShape 45"/>
              <p:cNvSpPr>
                <a:spLocks noChangeArrowheads="1"/>
              </p:cNvSpPr>
              <p:nvPr/>
            </p:nvSpPr>
            <p:spPr bwMode="auto">
              <a:xfrm>
                <a:off x="4428" y="35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90" name="AutoShape 46"/>
              <p:cNvSpPr>
                <a:spLocks noChangeArrowheads="1"/>
              </p:cNvSpPr>
              <p:nvPr/>
            </p:nvSpPr>
            <p:spPr bwMode="auto">
              <a:xfrm>
                <a:off x="4595" y="35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91" name="AutoShape 47"/>
              <p:cNvSpPr>
                <a:spLocks noChangeArrowheads="1"/>
              </p:cNvSpPr>
              <p:nvPr/>
            </p:nvSpPr>
            <p:spPr bwMode="auto">
              <a:xfrm>
                <a:off x="4762" y="35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92" name="AutoShape 48"/>
              <p:cNvSpPr>
                <a:spLocks noChangeArrowheads="1"/>
              </p:cNvSpPr>
              <p:nvPr/>
            </p:nvSpPr>
            <p:spPr bwMode="auto">
              <a:xfrm>
                <a:off x="4929" y="35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93" name="AutoShape 49"/>
              <p:cNvSpPr>
                <a:spLocks noChangeArrowheads="1"/>
              </p:cNvSpPr>
              <p:nvPr/>
            </p:nvSpPr>
            <p:spPr bwMode="auto">
              <a:xfrm>
                <a:off x="5096" y="35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94" name="AutoShape 50"/>
              <p:cNvSpPr>
                <a:spLocks noChangeArrowheads="1"/>
              </p:cNvSpPr>
              <p:nvPr/>
            </p:nvSpPr>
            <p:spPr bwMode="auto">
              <a:xfrm>
                <a:off x="5263" y="35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grpSp>
      <p:sp>
        <p:nvSpPr>
          <p:cNvPr id="799795" name="Rectangle 51"/>
          <p:cNvSpPr>
            <a:spLocks noChangeArrowheads="1"/>
          </p:cNvSpPr>
          <p:nvPr/>
        </p:nvSpPr>
        <p:spPr bwMode="auto">
          <a:xfrm>
            <a:off x="482600" y="5943600"/>
            <a:ext cx="8128000" cy="4191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ct val="50000"/>
              </a:spcAft>
              <a:buFontTx/>
              <a:buChar char="•"/>
            </a:pPr>
            <a:r>
              <a:rPr lang="en-US" sz="2400" b="0">
                <a:solidFill>
                  <a:srgbClr val="000000"/>
                </a:solidFill>
              </a:rPr>
              <a:t>Numbers do not have bases; representations do.</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79974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79979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9749" grpId="0" build="p" autoUpdateAnimBg="0"/>
      <p:bldP spid="799795" grpId="0" build="p" autoUpdateAnimBg="0"/>
    </p:bld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0179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Octal and Hexadecimal Notation</a:t>
            </a:r>
            <a:endParaRPr lang="en-US" sz="4000" dirty="0">
              <a:solidFill>
                <a:schemeClr val="tx1"/>
              </a:solidFill>
            </a:endParaRPr>
          </a:p>
        </p:txBody>
      </p:sp>
      <p:sp>
        <p:nvSpPr>
          <p:cNvPr id="801795" name="Rectangle 3"/>
          <p:cNvSpPr>
            <a:spLocks noChangeArrowheads="1"/>
          </p:cNvSpPr>
          <p:nvPr/>
        </p:nvSpPr>
        <p:spPr bwMode="auto">
          <a:xfrm>
            <a:off x="482600" y="1155700"/>
            <a:ext cx="8128000" cy="2120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Because binary notation tends to get rather long, computer scientists often prefer </a:t>
            </a:r>
            <a:r>
              <a:rPr lang="en-US" sz="2400" i="1" dirty="0">
                <a:solidFill>
                  <a:srgbClr val="000000"/>
                </a:solidFill>
              </a:rPr>
              <a:t>octal</a:t>
            </a:r>
            <a:r>
              <a:rPr lang="en-US" sz="2400" b="0" i="1" dirty="0">
                <a:solidFill>
                  <a:srgbClr val="000000"/>
                </a:solidFill>
              </a:rPr>
              <a:t> </a:t>
            </a:r>
            <a:r>
              <a:rPr lang="en-US" sz="2400" b="0" dirty="0">
                <a:solidFill>
                  <a:srgbClr val="000000"/>
                </a:solidFill>
              </a:rPr>
              <a:t>(base 8) or </a:t>
            </a:r>
            <a:r>
              <a:rPr lang="en-US" sz="2400" i="1" dirty="0">
                <a:solidFill>
                  <a:srgbClr val="000000"/>
                </a:solidFill>
              </a:rPr>
              <a:t>hexadecimal</a:t>
            </a:r>
            <a:r>
              <a:rPr lang="en-US" sz="2400" b="0" i="1" dirty="0">
                <a:solidFill>
                  <a:srgbClr val="000000"/>
                </a:solidFill>
              </a:rPr>
              <a:t> </a:t>
            </a:r>
            <a:r>
              <a:rPr lang="en-US" sz="2400" b="0" dirty="0">
                <a:solidFill>
                  <a:srgbClr val="000000"/>
                </a:solidFill>
              </a:rPr>
              <a:t>(base 16) notation instead.  Octal notation uses eight digits: 0 to 7. Hexadecimal notation uses sixteen digits: 0 to 9, followed by the letters </a:t>
            </a:r>
            <a:r>
              <a:rPr lang="en-US" sz="2000" b="0" dirty="0">
                <a:solidFill>
                  <a:srgbClr val="000000"/>
                </a:solidFill>
                <a:latin typeface="Helvetica Neue"/>
              </a:rPr>
              <a:t>A</a:t>
            </a:r>
            <a:r>
              <a:rPr lang="en-US" sz="2400" b="0" dirty="0">
                <a:solidFill>
                  <a:srgbClr val="000000"/>
                </a:solidFill>
              </a:rPr>
              <a:t> through </a:t>
            </a:r>
            <a:r>
              <a:rPr lang="en-US" sz="2000" b="0" dirty="0">
                <a:solidFill>
                  <a:srgbClr val="000000"/>
                </a:solidFill>
                <a:latin typeface="Helvetica Neue"/>
              </a:rPr>
              <a:t>F</a:t>
            </a:r>
            <a:r>
              <a:rPr lang="en-US" sz="2400" b="0" dirty="0">
                <a:solidFill>
                  <a:srgbClr val="000000"/>
                </a:solidFill>
              </a:rPr>
              <a:t> to indicate the values 10 to 15.</a:t>
            </a:r>
          </a:p>
        </p:txBody>
      </p:sp>
      <p:sp>
        <p:nvSpPr>
          <p:cNvPr id="801830" name="Rectangle 38"/>
          <p:cNvSpPr>
            <a:spLocks noChangeArrowheads="1"/>
          </p:cNvSpPr>
          <p:nvPr/>
        </p:nvSpPr>
        <p:spPr bwMode="auto">
          <a:xfrm>
            <a:off x="482600" y="5384800"/>
            <a:ext cx="8128000" cy="977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advantage of using either octal or hexadecimal notation is that doing so makes it easy to translate the number back to individual bits because you can convert each digit separately.</a:t>
            </a:r>
          </a:p>
        </p:txBody>
      </p:sp>
      <p:grpSp>
        <p:nvGrpSpPr>
          <p:cNvPr id="2" name="Group 47"/>
          <p:cNvGrpSpPr/>
          <p:nvPr/>
        </p:nvGrpSpPr>
        <p:grpSpPr>
          <a:xfrm>
            <a:off x="482600" y="2895600"/>
            <a:ext cx="8128000" cy="2462213"/>
            <a:chOff x="482600" y="2895600"/>
            <a:chExt cx="8128000" cy="2462213"/>
          </a:xfrm>
        </p:grpSpPr>
        <p:sp>
          <p:nvSpPr>
            <p:cNvPr id="801797" name="Rectangle 5"/>
            <p:cNvSpPr>
              <a:spLocks noChangeArrowheads="1"/>
            </p:cNvSpPr>
            <p:nvPr/>
          </p:nvSpPr>
          <p:spPr bwMode="auto">
            <a:xfrm>
              <a:off x="482600" y="2895600"/>
              <a:ext cx="8128000" cy="977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The following diagrams show how the number forty-two appears in both octal and hexadecimal notation:</a:t>
              </a:r>
            </a:p>
          </p:txBody>
        </p:sp>
        <p:sp>
          <p:nvSpPr>
            <p:cNvPr id="801798" name="Text Box 6"/>
            <p:cNvSpPr txBox="1">
              <a:spLocks noChangeArrowheads="1"/>
            </p:cNvSpPr>
            <p:nvPr/>
          </p:nvSpPr>
          <p:spPr bwMode="auto">
            <a:xfrm>
              <a:off x="3048000" y="44592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2  </a:t>
              </a:r>
              <a:r>
                <a:rPr lang="en-US" sz="1600" b="0" baseline="10000" dirty="0" err="1">
                  <a:solidFill>
                    <a:srgbClr val="000000"/>
                  </a:solidFill>
                  <a:latin typeface="Helvetica Neue"/>
                </a:rPr>
                <a:t>x</a:t>
              </a:r>
              <a:endParaRPr lang="en-US" sz="1800" b="0" dirty="0">
                <a:solidFill>
                  <a:srgbClr val="000000"/>
                </a:solidFill>
              </a:endParaRPr>
            </a:p>
          </p:txBody>
        </p:sp>
        <p:sp>
          <p:nvSpPr>
            <p:cNvPr id="801800" name="Text Box 8"/>
            <p:cNvSpPr txBox="1">
              <a:spLocks noChangeArrowheads="1"/>
            </p:cNvSpPr>
            <p:nvPr/>
          </p:nvSpPr>
          <p:spPr bwMode="auto">
            <a:xfrm>
              <a:off x="3937000" y="44592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2</a:t>
              </a:r>
            </a:p>
          </p:txBody>
        </p:sp>
        <p:sp>
          <p:nvSpPr>
            <p:cNvPr id="801801" name="Text Box 9"/>
            <p:cNvSpPr txBox="1">
              <a:spLocks noChangeArrowheads="1"/>
            </p:cNvSpPr>
            <p:nvPr/>
          </p:nvSpPr>
          <p:spPr bwMode="auto">
            <a:xfrm>
              <a:off x="3162300" y="44577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a:t>
              </a:r>
            </a:p>
          </p:txBody>
        </p:sp>
        <p:sp>
          <p:nvSpPr>
            <p:cNvPr id="801802" name="Text Box 10"/>
            <p:cNvSpPr txBox="1">
              <a:spLocks noChangeArrowheads="1"/>
            </p:cNvSpPr>
            <p:nvPr/>
          </p:nvSpPr>
          <p:spPr bwMode="auto">
            <a:xfrm>
              <a:off x="3048000" y="47005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5  </a:t>
              </a:r>
              <a:r>
                <a:rPr lang="en-US" sz="1600" b="0" baseline="10000" dirty="0" err="1">
                  <a:solidFill>
                    <a:srgbClr val="000000"/>
                  </a:solidFill>
                  <a:latin typeface="Helvetica Neue"/>
                </a:rPr>
                <a:t>x</a:t>
              </a:r>
              <a:endParaRPr lang="en-US" sz="1800" b="0" dirty="0">
                <a:solidFill>
                  <a:srgbClr val="000000"/>
                </a:solidFill>
              </a:endParaRPr>
            </a:p>
          </p:txBody>
        </p:sp>
        <p:sp>
          <p:nvSpPr>
            <p:cNvPr id="801804" name="Text Box 12"/>
            <p:cNvSpPr txBox="1">
              <a:spLocks noChangeArrowheads="1"/>
            </p:cNvSpPr>
            <p:nvPr/>
          </p:nvSpPr>
          <p:spPr bwMode="auto">
            <a:xfrm>
              <a:off x="3937000" y="47005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40</a:t>
              </a:r>
            </a:p>
          </p:txBody>
        </p:sp>
        <p:sp>
          <p:nvSpPr>
            <p:cNvPr id="801805" name="Text Box 13"/>
            <p:cNvSpPr txBox="1">
              <a:spLocks noChangeArrowheads="1"/>
            </p:cNvSpPr>
            <p:nvPr/>
          </p:nvSpPr>
          <p:spPr bwMode="auto">
            <a:xfrm>
              <a:off x="3162300" y="46990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8</a:t>
              </a:r>
            </a:p>
          </p:txBody>
        </p:sp>
        <p:cxnSp>
          <p:nvCxnSpPr>
            <p:cNvPr id="801806" name="AutoShape 14"/>
            <p:cNvCxnSpPr>
              <a:cxnSpLocks noChangeShapeType="1"/>
              <a:stCxn id="801809" idx="2"/>
              <a:endCxn id="801798" idx="1"/>
            </p:cNvCxnSpPr>
            <p:nvPr/>
          </p:nvCxnSpPr>
          <p:spPr bwMode="auto">
            <a:xfrm rot="16200000" flipH="1">
              <a:off x="2566987" y="4164013"/>
              <a:ext cx="274638" cy="685800"/>
            </a:xfrm>
            <a:prstGeom prst="bentConnector2">
              <a:avLst/>
            </a:prstGeom>
            <a:noFill/>
            <a:ln w="9525">
              <a:solidFill>
                <a:schemeClr val="tx1"/>
              </a:solidFill>
              <a:miter lim="800000"/>
              <a:headEnd/>
              <a:tailEnd type="triangle" w="med" len="med"/>
            </a:ln>
            <a:effectLst/>
          </p:spPr>
        </p:cxnSp>
        <p:cxnSp>
          <p:nvCxnSpPr>
            <p:cNvPr id="801807" name="AutoShape 15"/>
            <p:cNvCxnSpPr>
              <a:cxnSpLocks noChangeShapeType="1"/>
              <a:stCxn id="801808" idx="2"/>
              <a:endCxn id="801802" idx="1"/>
            </p:cNvCxnSpPr>
            <p:nvPr/>
          </p:nvCxnSpPr>
          <p:spPr bwMode="auto">
            <a:xfrm rot="16200000" flipH="1">
              <a:off x="2217737" y="4056063"/>
              <a:ext cx="515938" cy="1143000"/>
            </a:xfrm>
            <a:prstGeom prst="bentConnector2">
              <a:avLst/>
            </a:prstGeom>
            <a:noFill/>
            <a:ln w="9525">
              <a:solidFill>
                <a:schemeClr val="tx1"/>
              </a:solidFill>
              <a:miter lim="800000"/>
              <a:headEnd/>
              <a:tailEnd type="triangle" w="med" len="med"/>
            </a:ln>
            <a:effectLst/>
          </p:spPr>
        </p:cxnSp>
        <p:sp>
          <p:nvSpPr>
            <p:cNvPr id="801808" name="Rectangle 16"/>
            <p:cNvSpPr>
              <a:spLocks noChangeArrowheads="1"/>
            </p:cNvSpPr>
            <p:nvPr/>
          </p:nvSpPr>
          <p:spPr bwMode="auto">
            <a:xfrm>
              <a:off x="1676400" y="39116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5</a:t>
              </a:r>
            </a:p>
          </p:txBody>
        </p:sp>
        <p:sp>
          <p:nvSpPr>
            <p:cNvPr id="801809" name="Rectangle 17"/>
            <p:cNvSpPr>
              <a:spLocks noChangeArrowheads="1"/>
            </p:cNvSpPr>
            <p:nvPr/>
          </p:nvSpPr>
          <p:spPr bwMode="auto">
            <a:xfrm>
              <a:off x="2133600" y="39116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2</a:t>
              </a:r>
            </a:p>
          </p:txBody>
        </p:sp>
        <p:sp>
          <p:nvSpPr>
            <p:cNvPr id="801811" name="Line 19"/>
            <p:cNvSpPr>
              <a:spLocks noChangeShapeType="1"/>
            </p:cNvSpPr>
            <p:nvPr/>
          </p:nvSpPr>
          <p:spPr bwMode="auto">
            <a:xfrm>
              <a:off x="3978275" y="5051198"/>
              <a:ext cx="428625"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01812" name="Text Box 20"/>
            <p:cNvSpPr txBox="1">
              <a:spLocks noChangeArrowheads="1"/>
            </p:cNvSpPr>
            <p:nvPr/>
          </p:nvSpPr>
          <p:spPr bwMode="auto">
            <a:xfrm>
              <a:off x="3949700" y="4991100"/>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42</a:t>
              </a:r>
            </a:p>
          </p:txBody>
        </p:sp>
        <p:sp>
          <p:nvSpPr>
            <p:cNvPr id="801813" name="Text Box 21"/>
            <p:cNvSpPr txBox="1">
              <a:spLocks noChangeArrowheads="1"/>
            </p:cNvSpPr>
            <p:nvPr/>
          </p:nvSpPr>
          <p:spPr bwMode="auto">
            <a:xfrm>
              <a:off x="6705600" y="44592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10  </a:t>
              </a:r>
              <a:r>
                <a:rPr lang="en-US" sz="1600" b="0" baseline="10000" dirty="0" err="1">
                  <a:solidFill>
                    <a:srgbClr val="000000"/>
                  </a:solidFill>
                  <a:latin typeface="Helvetica Neue"/>
                </a:rPr>
                <a:t>x</a:t>
              </a:r>
              <a:endParaRPr lang="en-US" sz="1800" b="0" dirty="0">
                <a:solidFill>
                  <a:srgbClr val="000000"/>
                </a:solidFill>
              </a:endParaRPr>
            </a:p>
          </p:txBody>
        </p:sp>
        <p:sp>
          <p:nvSpPr>
            <p:cNvPr id="801815" name="Text Box 23"/>
            <p:cNvSpPr txBox="1">
              <a:spLocks noChangeArrowheads="1"/>
            </p:cNvSpPr>
            <p:nvPr/>
          </p:nvSpPr>
          <p:spPr bwMode="auto">
            <a:xfrm>
              <a:off x="7759700" y="44592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10</a:t>
              </a:r>
            </a:p>
          </p:txBody>
        </p:sp>
        <p:sp>
          <p:nvSpPr>
            <p:cNvPr id="801816" name="Text Box 24"/>
            <p:cNvSpPr txBox="1">
              <a:spLocks noChangeArrowheads="1"/>
            </p:cNvSpPr>
            <p:nvPr/>
          </p:nvSpPr>
          <p:spPr bwMode="auto">
            <a:xfrm>
              <a:off x="6985000" y="44577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a:t>
              </a:r>
            </a:p>
          </p:txBody>
        </p:sp>
        <p:sp>
          <p:nvSpPr>
            <p:cNvPr id="801817" name="Text Box 25"/>
            <p:cNvSpPr txBox="1">
              <a:spLocks noChangeArrowheads="1"/>
            </p:cNvSpPr>
            <p:nvPr/>
          </p:nvSpPr>
          <p:spPr bwMode="auto">
            <a:xfrm>
              <a:off x="6705600" y="47005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CCFFFF"/>
                  </a:solidFill>
                </a:rPr>
                <a:t>0</a:t>
              </a:r>
              <a:r>
                <a:rPr lang="en-US" sz="1800" b="0" dirty="0">
                  <a:solidFill>
                    <a:srgbClr val="000000"/>
                  </a:solidFill>
                </a:rPr>
                <a:t>2  </a:t>
              </a:r>
              <a:r>
                <a:rPr lang="en-US" sz="1600" b="0" baseline="10000" dirty="0" err="1">
                  <a:solidFill>
                    <a:srgbClr val="000000"/>
                  </a:solidFill>
                  <a:latin typeface="Helvetica Neue"/>
                </a:rPr>
                <a:t>x</a:t>
              </a:r>
              <a:endParaRPr lang="en-US" sz="1800" b="0" dirty="0">
                <a:solidFill>
                  <a:srgbClr val="000000"/>
                </a:solidFill>
              </a:endParaRPr>
            </a:p>
          </p:txBody>
        </p:sp>
        <p:sp>
          <p:nvSpPr>
            <p:cNvPr id="801819" name="Text Box 27"/>
            <p:cNvSpPr txBox="1">
              <a:spLocks noChangeArrowheads="1"/>
            </p:cNvSpPr>
            <p:nvPr/>
          </p:nvSpPr>
          <p:spPr bwMode="auto">
            <a:xfrm>
              <a:off x="7759700" y="47005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32</a:t>
              </a:r>
            </a:p>
          </p:txBody>
        </p:sp>
        <p:sp>
          <p:nvSpPr>
            <p:cNvPr id="801820" name="Text Box 28"/>
            <p:cNvSpPr txBox="1">
              <a:spLocks noChangeArrowheads="1"/>
            </p:cNvSpPr>
            <p:nvPr/>
          </p:nvSpPr>
          <p:spPr bwMode="auto">
            <a:xfrm>
              <a:off x="6985000" y="46990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16</a:t>
              </a:r>
            </a:p>
          </p:txBody>
        </p:sp>
        <p:cxnSp>
          <p:nvCxnSpPr>
            <p:cNvPr id="801821" name="AutoShape 29"/>
            <p:cNvCxnSpPr>
              <a:cxnSpLocks noChangeShapeType="1"/>
              <a:stCxn id="801824" idx="2"/>
              <a:endCxn id="801813" idx="1"/>
            </p:cNvCxnSpPr>
            <p:nvPr/>
          </p:nvCxnSpPr>
          <p:spPr bwMode="auto">
            <a:xfrm rot="16200000" flipH="1">
              <a:off x="6224587" y="4164013"/>
              <a:ext cx="274638" cy="685800"/>
            </a:xfrm>
            <a:prstGeom prst="bentConnector2">
              <a:avLst/>
            </a:prstGeom>
            <a:noFill/>
            <a:ln w="9525">
              <a:solidFill>
                <a:schemeClr val="tx1"/>
              </a:solidFill>
              <a:miter lim="800000"/>
              <a:headEnd/>
              <a:tailEnd type="triangle" w="med" len="med"/>
            </a:ln>
            <a:effectLst/>
          </p:spPr>
        </p:cxnSp>
        <p:cxnSp>
          <p:nvCxnSpPr>
            <p:cNvPr id="801822" name="AutoShape 30"/>
            <p:cNvCxnSpPr>
              <a:cxnSpLocks noChangeShapeType="1"/>
              <a:stCxn id="801823" idx="2"/>
              <a:endCxn id="801817" idx="1"/>
            </p:cNvCxnSpPr>
            <p:nvPr/>
          </p:nvCxnSpPr>
          <p:spPr bwMode="auto">
            <a:xfrm rot="16200000" flipH="1">
              <a:off x="5875337" y="4056063"/>
              <a:ext cx="515938" cy="1143000"/>
            </a:xfrm>
            <a:prstGeom prst="bentConnector2">
              <a:avLst/>
            </a:prstGeom>
            <a:noFill/>
            <a:ln w="9525">
              <a:solidFill>
                <a:schemeClr val="tx1"/>
              </a:solidFill>
              <a:miter lim="800000"/>
              <a:headEnd/>
              <a:tailEnd type="triangle" w="med" len="med"/>
            </a:ln>
            <a:effectLst/>
          </p:spPr>
        </p:cxnSp>
        <p:sp>
          <p:nvSpPr>
            <p:cNvPr id="801823" name="Rectangle 31"/>
            <p:cNvSpPr>
              <a:spLocks noChangeArrowheads="1"/>
            </p:cNvSpPr>
            <p:nvPr/>
          </p:nvSpPr>
          <p:spPr bwMode="auto">
            <a:xfrm>
              <a:off x="5334000" y="39116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2</a:t>
              </a:r>
            </a:p>
          </p:txBody>
        </p:sp>
        <p:sp>
          <p:nvSpPr>
            <p:cNvPr id="801824" name="Rectangle 32"/>
            <p:cNvSpPr>
              <a:spLocks noChangeArrowheads="1"/>
            </p:cNvSpPr>
            <p:nvPr/>
          </p:nvSpPr>
          <p:spPr bwMode="auto">
            <a:xfrm>
              <a:off x="5791200" y="39116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A</a:t>
              </a:r>
            </a:p>
          </p:txBody>
        </p:sp>
        <p:sp>
          <p:nvSpPr>
            <p:cNvPr id="801826" name="Line 34"/>
            <p:cNvSpPr>
              <a:spLocks noChangeShapeType="1"/>
            </p:cNvSpPr>
            <p:nvPr/>
          </p:nvSpPr>
          <p:spPr bwMode="auto">
            <a:xfrm>
              <a:off x="7800975" y="5051198"/>
              <a:ext cx="428625"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01827" name="Text Box 35"/>
            <p:cNvSpPr txBox="1">
              <a:spLocks noChangeArrowheads="1"/>
            </p:cNvSpPr>
            <p:nvPr/>
          </p:nvSpPr>
          <p:spPr bwMode="auto">
            <a:xfrm>
              <a:off x="7772400" y="4991100"/>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42</a:t>
              </a:r>
            </a:p>
          </p:txBody>
        </p:sp>
        <p:sp>
          <p:nvSpPr>
            <p:cNvPr id="801828" name="Text Box 36"/>
            <p:cNvSpPr txBox="1">
              <a:spLocks noChangeArrowheads="1"/>
            </p:cNvSpPr>
            <p:nvPr/>
          </p:nvSpPr>
          <p:spPr bwMode="auto">
            <a:xfrm>
              <a:off x="1676400" y="3620710"/>
              <a:ext cx="914400" cy="336550"/>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i="1" dirty="0">
                  <a:solidFill>
                    <a:srgbClr val="000000"/>
                  </a:solidFill>
                </a:rPr>
                <a:t>octal</a:t>
              </a:r>
              <a:endParaRPr lang="en-US" sz="2400" b="0" dirty="0">
                <a:solidFill>
                  <a:srgbClr val="000000"/>
                </a:solidFill>
                <a:latin typeface="Helvetica Neue"/>
              </a:endParaRPr>
            </a:p>
          </p:txBody>
        </p:sp>
        <p:sp>
          <p:nvSpPr>
            <p:cNvPr id="801829" name="Text Box 37"/>
            <p:cNvSpPr txBox="1">
              <a:spLocks noChangeArrowheads="1"/>
            </p:cNvSpPr>
            <p:nvPr/>
          </p:nvSpPr>
          <p:spPr bwMode="auto">
            <a:xfrm>
              <a:off x="5181600" y="3620710"/>
              <a:ext cx="1219200" cy="336550"/>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i="1" dirty="0">
                  <a:solidFill>
                    <a:srgbClr val="000000"/>
                  </a:solidFill>
                </a:rPr>
                <a:t>hexadecimal</a:t>
              </a:r>
              <a:endParaRPr lang="en-US" sz="2400" b="0" dirty="0">
                <a:solidFill>
                  <a:srgbClr val="000000"/>
                </a:solidFill>
                <a:latin typeface="Helvetica Neue"/>
              </a:endParaRPr>
            </a:p>
          </p:txBody>
        </p:sp>
        <p:sp>
          <p:nvSpPr>
            <p:cNvPr id="41" name="TextBox 40"/>
            <p:cNvSpPr txBox="1"/>
            <p:nvPr/>
          </p:nvSpPr>
          <p:spPr>
            <a:xfrm>
              <a:off x="7407125" y="4471183"/>
              <a:ext cx="533400" cy="369332"/>
            </a:xfrm>
            <a:prstGeom prst="rect">
              <a:avLst/>
            </a:prstGeom>
            <a:noFill/>
          </p:spPr>
          <p:txBody>
            <a:bodyPr wrap="square" rtlCol="0">
              <a:spAutoFit/>
            </a:bodyPr>
            <a:lstStyle/>
            <a:p>
              <a:pPr algn="ctr"/>
              <a:r>
                <a:rPr lang="en-US" sz="1800" b="0" dirty="0" smtClean="0">
                  <a:solidFill>
                    <a:srgbClr val="000000"/>
                  </a:solidFill>
                </a:rPr>
                <a:t>=</a:t>
              </a:r>
              <a:endParaRPr lang="en-US" sz="1800" b="0" dirty="0">
                <a:solidFill>
                  <a:srgbClr val="000000"/>
                </a:solidFill>
              </a:endParaRPr>
            </a:p>
          </p:txBody>
        </p:sp>
        <p:sp>
          <p:nvSpPr>
            <p:cNvPr id="42" name="TextBox 41"/>
            <p:cNvSpPr txBox="1"/>
            <p:nvPr/>
          </p:nvSpPr>
          <p:spPr>
            <a:xfrm>
              <a:off x="7407125" y="4720343"/>
              <a:ext cx="533400" cy="369332"/>
            </a:xfrm>
            <a:prstGeom prst="rect">
              <a:avLst/>
            </a:prstGeom>
            <a:noFill/>
          </p:spPr>
          <p:txBody>
            <a:bodyPr wrap="square" rtlCol="0">
              <a:spAutoFit/>
            </a:bodyPr>
            <a:lstStyle/>
            <a:p>
              <a:pPr algn="ctr"/>
              <a:r>
                <a:rPr lang="en-US" sz="1800" b="0" dirty="0" smtClean="0">
                  <a:solidFill>
                    <a:srgbClr val="000000"/>
                  </a:solidFill>
                </a:rPr>
                <a:t>=</a:t>
              </a:r>
              <a:endParaRPr lang="en-US" sz="1800" b="0" dirty="0">
                <a:solidFill>
                  <a:srgbClr val="000000"/>
                </a:solidFill>
              </a:endParaRPr>
            </a:p>
          </p:txBody>
        </p:sp>
        <p:sp>
          <p:nvSpPr>
            <p:cNvPr id="43" name="TextBox 42"/>
            <p:cNvSpPr txBox="1"/>
            <p:nvPr/>
          </p:nvSpPr>
          <p:spPr>
            <a:xfrm>
              <a:off x="3581400" y="4466348"/>
              <a:ext cx="533400" cy="369332"/>
            </a:xfrm>
            <a:prstGeom prst="rect">
              <a:avLst/>
            </a:prstGeom>
            <a:noFill/>
          </p:spPr>
          <p:txBody>
            <a:bodyPr wrap="square" rtlCol="0">
              <a:spAutoFit/>
            </a:bodyPr>
            <a:lstStyle/>
            <a:p>
              <a:pPr algn="ctr"/>
              <a:r>
                <a:rPr lang="en-US" sz="1800" b="0" dirty="0" smtClean="0">
                  <a:solidFill>
                    <a:srgbClr val="000000"/>
                  </a:solidFill>
                </a:rPr>
                <a:t>=</a:t>
              </a:r>
              <a:endParaRPr lang="en-US" sz="1800" b="0" dirty="0">
                <a:solidFill>
                  <a:srgbClr val="000000"/>
                </a:solidFill>
              </a:endParaRPr>
            </a:p>
          </p:txBody>
        </p:sp>
        <p:sp>
          <p:nvSpPr>
            <p:cNvPr id="44" name="TextBox 43"/>
            <p:cNvSpPr txBox="1"/>
            <p:nvPr/>
          </p:nvSpPr>
          <p:spPr>
            <a:xfrm>
              <a:off x="3581400" y="4715508"/>
              <a:ext cx="533400" cy="369332"/>
            </a:xfrm>
            <a:prstGeom prst="rect">
              <a:avLst/>
            </a:prstGeom>
            <a:noFill/>
          </p:spPr>
          <p:txBody>
            <a:bodyPr wrap="square" rtlCol="0">
              <a:spAutoFit/>
            </a:bodyPr>
            <a:lstStyle/>
            <a:p>
              <a:pPr algn="ctr"/>
              <a:r>
                <a:rPr lang="en-US" sz="1800" b="0" dirty="0" smtClean="0">
                  <a:solidFill>
                    <a:srgbClr val="000000"/>
                  </a:solidFill>
                </a:rPr>
                <a:t>=</a:t>
              </a:r>
              <a:endParaRPr lang="en-US" sz="1800" b="0" dirty="0">
                <a:solidFill>
                  <a:srgbClr val="000000"/>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80183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1830" grpId="0" build="p" autoUpdateAnimBg="0"/>
    </p:bld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0384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Exercises: Number Bases</a:t>
            </a:r>
            <a:endParaRPr lang="en-US" sz="4000" dirty="0">
              <a:solidFill>
                <a:schemeClr val="tx1"/>
              </a:solidFill>
            </a:endParaRPr>
          </a:p>
        </p:txBody>
      </p:sp>
      <p:sp>
        <p:nvSpPr>
          <p:cNvPr id="803843" name="Rectangle 3"/>
          <p:cNvSpPr>
            <a:spLocks noChangeArrowheads="1"/>
          </p:cNvSpPr>
          <p:nvPr/>
        </p:nvSpPr>
        <p:spPr bwMode="auto">
          <a:xfrm>
            <a:off x="482600" y="1155700"/>
            <a:ext cx="8128000" cy="444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What is the decimal value for each of the following numbers?</a:t>
            </a:r>
          </a:p>
        </p:txBody>
      </p:sp>
      <p:sp>
        <p:nvSpPr>
          <p:cNvPr id="803844" name="Text Box 4"/>
          <p:cNvSpPr txBox="1">
            <a:spLocks noChangeArrowheads="1"/>
          </p:cNvSpPr>
          <p:nvPr/>
        </p:nvSpPr>
        <p:spPr bwMode="auto">
          <a:xfrm>
            <a:off x="1600200" y="1676400"/>
            <a:ext cx="1600200" cy="4572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400" b="0">
                <a:solidFill>
                  <a:srgbClr val="000000"/>
                </a:solidFill>
              </a:rPr>
              <a:t>10001</a:t>
            </a:r>
            <a:r>
              <a:rPr lang="en-US" sz="2400" b="0" baseline="-25000">
                <a:solidFill>
                  <a:srgbClr val="000000"/>
                </a:solidFill>
              </a:rPr>
              <a:t>2</a:t>
            </a:r>
            <a:endParaRPr lang="en-US" sz="2400" b="0">
              <a:solidFill>
                <a:srgbClr val="000000"/>
              </a:solidFill>
            </a:endParaRPr>
          </a:p>
        </p:txBody>
      </p:sp>
      <p:sp>
        <p:nvSpPr>
          <p:cNvPr id="803845" name="Text Box 5"/>
          <p:cNvSpPr txBox="1">
            <a:spLocks noChangeArrowheads="1"/>
          </p:cNvSpPr>
          <p:nvPr/>
        </p:nvSpPr>
        <p:spPr bwMode="auto">
          <a:xfrm>
            <a:off x="3962400" y="1676400"/>
            <a:ext cx="762000" cy="4572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400" b="0">
                <a:solidFill>
                  <a:srgbClr val="000000"/>
                </a:solidFill>
              </a:rPr>
              <a:t>177</a:t>
            </a:r>
            <a:r>
              <a:rPr lang="en-US" sz="2400" b="0" baseline="-25000">
                <a:solidFill>
                  <a:srgbClr val="000000"/>
                </a:solidFill>
              </a:rPr>
              <a:t>8</a:t>
            </a:r>
            <a:endParaRPr lang="en-US" sz="2400" b="0">
              <a:solidFill>
                <a:srgbClr val="000000"/>
              </a:solidFill>
            </a:endParaRPr>
          </a:p>
        </p:txBody>
      </p:sp>
      <p:sp>
        <p:nvSpPr>
          <p:cNvPr id="803846" name="Text Box 6"/>
          <p:cNvSpPr txBox="1">
            <a:spLocks noChangeArrowheads="1"/>
          </p:cNvSpPr>
          <p:nvPr/>
        </p:nvSpPr>
        <p:spPr bwMode="auto">
          <a:xfrm>
            <a:off x="6172200" y="1676400"/>
            <a:ext cx="914400" cy="427038"/>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200" b="0" dirty="0">
                <a:solidFill>
                  <a:srgbClr val="000000"/>
                </a:solidFill>
                <a:latin typeface="Helvetica Neue"/>
              </a:rPr>
              <a:t>AD</a:t>
            </a:r>
            <a:r>
              <a:rPr lang="en-US" sz="2400" b="0" baseline="-25000" dirty="0">
                <a:solidFill>
                  <a:srgbClr val="000000"/>
                </a:solidFill>
              </a:rPr>
              <a:t>16</a:t>
            </a:r>
            <a:endParaRPr lang="en-US" sz="2400" b="0" dirty="0">
              <a:solidFill>
                <a:srgbClr val="000000"/>
              </a:solidFill>
            </a:endParaRPr>
          </a:p>
        </p:txBody>
      </p:sp>
      <p:grpSp>
        <p:nvGrpSpPr>
          <p:cNvPr id="2" name="Group 7"/>
          <p:cNvGrpSpPr>
            <a:grpSpLocks/>
          </p:cNvGrpSpPr>
          <p:nvPr/>
        </p:nvGrpSpPr>
        <p:grpSpPr bwMode="auto">
          <a:xfrm>
            <a:off x="990600" y="2286000"/>
            <a:ext cx="3898900" cy="2157413"/>
            <a:chOff x="624" y="1440"/>
            <a:chExt cx="2456" cy="1359"/>
          </a:xfrm>
        </p:grpSpPr>
        <p:sp>
          <p:nvSpPr>
            <p:cNvPr id="803848" name="Text Box 8"/>
            <p:cNvSpPr txBox="1">
              <a:spLocks noChangeArrowheads="1"/>
            </p:cNvSpPr>
            <p:nvPr/>
          </p:nvSpPr>
          <p:spPr bwMode="auto">
            <a:xfrm>
              <a:off x="2152" y="1785"/>
              <a:ext cx="72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1  </a:t>
              </a:r>
              <a:r>
                <a:rPr lang="en-US" sz="1600" b="0" baseline="10000" dirty="0" err="1">
                  <a:solidFill>
                    <a:srgbClr val="000000"/>
                  </a:solidFill>
                  <a:latin typeface="Helvetica Neue"/>
                </a:rPr>
                <a:t>x</a:t>
              </a:r>
              <a:endParaRPr lang="en-US" sz="1800" b="0" dirty="0">
                <a:solidFill>
                  <a:srgbClr val="000000"/>
                </a:solidFill>
              </a:endParaRPr>
            </a:p>
          </p:txBody>
        </p:sp>
        <p:sp>
          <p:nvSpPr>
            <p:cNvPr id="803849" name="Text Box 9"/>
            <p:cNvSpPr txBox="1">
              <a:spLocks noChangeArrowheads="1"/>
            </p:cNvSpPr>
            <p:nvPr/>
          </p:nvSpPr>
          <p:spPr bwMode="auto">
            <a:xfrm>
              <a:off x="2696" y="1785"/>
              <a:ext cx="96"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solidFill>
                    <a:srgbClr val="000000"/>
                  </a:solidFill>
                </a:rPr>
                <a:t>= </a:t>
              </a:r>
            </a:p>
          </p:txBody>
        </p:sp>
        <p:sp>
          <p:nvSpPr>
            <p:cNvPr id="803850" name="Text Box 10"/>
            <p:cNvSpPr txBox="1">
              <a:spLocks noChangeArrowheads="1"/>
            </p:cNvSpPr>
            <p:nvPr/>
          </p:nvSpPr>
          <p:spPr bwMode="auto">
            <a:xfrm>
              <a:off x="2792" y="1785"/>
              <a:ext cx="288"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a:t>
              </a:r>
            </a:p>
          </p:txBody>
        </p:sp>
        <p:sp>
          <p:nvSpPr>
            <p:cNvPr id="803851" name="Text Box 11"/>
            <p:cNvSpPr txBox="1">
              <a:spLocks noChangeArrowheads="1"/>
            </p:cNvSpPr>
            <p:nvPr/>
          </p:nvSpPr>
          <p:spPr bwMode="auto">
            <a:xfrm>
              <a:off x="2288" y="1784"/>
              <a:ext cx="384"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a:t>
              </a:r>
            </a:p>
          </p:txBody>
        </p:sp>
        <p:sp>
          <p:nvSpPr>
            <p:cNvPr id="803852" name="Text Box 12"/>
            <p:cNvSpPr txBox="1">
              <a:spLocks noChangeArrowheads="1"/>
            </p:cNvSpPr>
            <p:nvPr/>
          </p:nvSpPr>
          <p:spPr bwMode="auto">
            <a:xfrm>
              <a:off x="2152" y="1937"/>
              <a:ext cx="72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0  </a:t>
              </a:r>
              <a:r>
                <a:rPr lang="en-US" sz="1600" b="0" baseline="10000" dirty="0" err="1">
                  <a:solidFill>
                    <a:srgbClr val="000000"/>
                  </a:solidFill>
                  <a:latin typeface="Helvetica Neue"/>
                </a:rPr>
                <a:t>x</a:t>
              </a:r>
              <a:endParaRPr lang="en-US" sz="1800" b="0" dirty="0">
                <a:solidFill>
                  <a:srgbClr val="000000"/>
                </a:solidFill>
              </a:endParaRPr>
            </a:p>
          </p:txBody>
        </p:sp>
        <p:sp>
          <p:nvSpPr>
            <p:cNvPr id="803853" name="Text Box 13"/>
            <p:cNvSpPr txBox="1">
              <a:spLocks noChangeArrowheads="1"/>
            </p:cNvSpPr>
            <p:nvPr/>
          </p:nvSpPr>
          <p:spPr bwMode="auto">
            <a:xfrm>
              <a:off x="2696" y="1937"/>
              <a:ext cx="96"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solidFill>
                    <a:srgbClr val="000000"/>
                  </a:solidFill>
                </a:rPr>
                <a:t>= </a:t>
              </a:r>
            </a:p>
          </p:txBody>
        </p:sp>
        <p:sp>
          <p:nvSpPr>
            <p:cNvPr id="803854" name="Text Box 14"/>
            <p:cNvSpPr txBox="1">
              <a:spLocks noChangeArrowheads="1"/>
            </p:cNvSpPr>
            <p:nvPr/>
          </p:nvSpPr>
          <p:spPr bwMode="auto">
            <a:xfrm>
              <a:off x="2792" y="1937"/>
              <a:ext cx="288"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0</a:t>
              </a:r>
            </a:p>
          </p:txBody>
        </p:sp>
        <p:sp>
          <p:nvSpPr>
            <p:cNvPr id="803855" name="Text Box 15"/>
            <p:cNvSpPr txBox="1">
              <a:spLocks noChangeArrowheads="1"/>
            </p:cNvSpPr>
            <p:nvPr/>
          </p:nvSpPr>
          <p:spPr bwMode="auto">
            <a:xfrm>
              <a:off x="2288" y="1936"/>
              <a:ext cx="384"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2</a:t>
              </a:r>
            </a:p>
          </p:txBody>
        </p:sp>
        <p:sp>
          <p:nvSpPr>
            <p:cNvPr id="803856" name="Text Box 16"/>
            <p:cNvSpPr txBox="1">
              <a:spLocks noChangeArrowheads="1"/>
            </p:cNvSpPr>
            <p:nvPr/>
          </p:nvSpPr>
          <p:spPr bwMode="auto">
            <a:xfrm>
              <a:off x="2152" y="2089"/>
              <a:ext cx="72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0  </a:t>
              </a:r>
              <a:r>
                <a:rPr lang="en-US" sz="1600" b="0" baseline="10000" dirty="0" err="1">
                  <a:solidFill>
                    <a:srgbClr val="000000"/>
                  </a:solidFill>
                  <a:latin typeface="Helvetica Neue"/>
                </a:rPr>
                <a:t>x</a:t>
              </a:r>
              <a:endParaRPr lang="en-US" sz="1800" b="0" dirty="0">
                <a:solidFill>
                  <a:srgbClr val="000000"/>
                </a:solidFill>
              </a:endParaRPr>
            </a:p>
          </p:txBody>
        </p:sp>
        <p:sp>
          <p:nvSpPr>
            <p:cNvPr id="803857" name="Text Box 17"/>
            <p:cNvSpPr txBox="1">
              <a:spLocks noChangeArrowheads="1"/>
            </p:cNvSpPr>
            <p:nvPr/>
          </p:nvSpPr>
          <p:spPr bwMode="auto">
            <a:xfrm>
              <a:off x="2696" y="2089"/>
              <a:ext cx="96"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solidFill>
                    <a:srgbClr val="000000"/>
                  </a:solidFill>
                </a:rPr>
                <a:t>= </a:t>
              </a:r>
            </a:p>
          </p:txBody>
        </p:sp>
        <p:sp>
          <p:nvSpPr>
            <p:cNvPr id="803858" name="Text Box 18"/>
            <p:cNvSpPr txBox="1">
              <a:spLocks noChangeArrowheads="1"/>
            </p:cNvSpPr>
            <p:nvPr/>
          </p:nvSpPr>
          <p:spPr bwMode="auto">
            <a:xfrm>
              <a:off x="2792" y="2089"/>
              <a:ext cx="288"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0</a:t>
              </a:r>
            </a:p>
          </p:txBody>
        </p:sp>
        <p:sp>
          <p:nvSpPr>
            <p:cNvPr id="803859" name="Text Box 19"/>
            <p:cNvSpPr txBox="1">
              <a:spLocks noChangeArrowheads="1"/>
            </p:cNvSpPr>
            <p:nvPr/>
          </p:nvSpPr>
          <p:spPr bwMode="auto">
            <a:xfrm>
              <a:off x="2288" y="2088"/>
              <a:ext cx="384"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4</a:t>
              </a:r>
            </a:p>
          </p:txBody>
        </p:sp>
        <p:cxnSp>
          <p:nvCxnSpPr>
            <p:cNvPr id="803860" name="AutoShape 20"/>
            <p:cNvCxnSpPr>
              <a:cxnSpLocks noChangeShapeType="1"/>
              <a:stCxn id="803877" idx="2"/>
              <a:endCxn id="803848" idx="1"/>
            </p:cNvCxnSpPr>
            <p:nvPr/>
          </p:nvCxnSpPr>
          <p:spPr bwMode="auto">
            <a:xfrm rot="16200000" flipH="1">
              <a:off x="1949" y="1699"/>
              <a:ext cx="173" cy="232"/>
            </a:xfrm>
            <a:prstGeom prst="bentConnector2">
              <a:avLst/>
            </a:prstGeom>
            <a:noFill/>
            <a:ln w="9525">
              <a:solidFill>
                <a:schemeClr val="tx1"/>
              </a:solidFill>
              <a:miter lim="800000"/>
              <a:headEnd/>
              <a:tailEnd type="triangle" w="med" len="med"/>
            </a:ln>
            <a:effectLst/>
          </p:spPr>
        </p:cxnSp>
        <p:cxnSp>
          <p:nvCxnSpPr>
            <p:cNvPr id="803861" name="AutoShape 21"/>
            <p:cNvCxnSpPr>
              <a:cxnSpLocks noChangeShapeType="1"/>
              <a:stCxn id="803876" idx="2"/>
              <a:endCxn id="803852" idx="1"/>
            </p:cNvCxnSpPr>
            <p:nvPr/>
          </p:nvCxnSpPr>
          <p:spPr bwMode="auto">
            <a:xfrm rot="16200000" flipH="1">
              <a:off x="1729" y="1631"/>
              <a:ext cx="325" cy="520"/>
            </a:xfrm>
            <a:prstGeom prst="bentConnector2">
              <a:avLst/>
            </a:prstGeom>
            <a:noFill/>
            <a:ln w="9525">
              <a:solidFill>
                <a:schemeClr val="tx1"/>
              </a:solidFill>
              <a:miter lim="800000"/>
              <a:headEnd/>
              <a:tailEnd type="triangle" w="med" len="med"/>
            </a:ln>
            <a:effectLst/>
          </p:spPr>
        </p:cxnSp>
        <p:cxnSp>
          <p:nvCxnSpPr>
            <p:cNvPr id="803862" name="AutoShape 22"/>
            <p:cNvCxnSpPr>
              <a:cxnSpLocks noChangeShapeType="1"/>
              <a:stCxn id="803875" idx="2"/>
              <a:endCxn id="803856" idx="1"/>
            </p:cNvCxnSpPr>
            <p:nvPr/>
          </p:nvCxnSpPr>
          <p:spPr bwMode="auto">
            <a:xfrm rot="16200000" flipH="1">
              <a:off x="1509" y="1563"/>
              <a:ext cx="477" cy="808"/>
            </a:xfrm>
            <a:prstGeom prst="bentConnector2">
              <a:avLst/>
            </a:prstGeom>
            <a:noFill/>
            <a:ln w="9525">
              <a:solidFill>
                <a:schemeClr val="tx1"/>
              </a:solidFill>
              <a:miter lim="800000"/>
              <a:headEnd/>
              <a:tailEnd type="triangle" w="med" len="med"/>
            </a:ln>
            <a:effectLst/>
          </p:spPr>
        </p:cxnSp>
        <p:sp>
          <p:nvSpPr>
            <p:cNvPr id="803863" name="Text Box 23"/>
            <p:cNvSpPr txBox="1">
              <a:spLocks noChangeArrowheads="1"/>
            </p:cNvSpPr>
            <p:nvPr/>
          </p:nvSpPr>
          <p:spPr bwMode="auto">
            <a:xfrm>
              <a:off x="2152" y="2241"/>
              <a:ext cx="72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0  </a:t>
              </a:r>
              <a:r>
                <a:rPr lang="en-US" sz="1600" b="0" baseline="10000" dirty="0" err="1">
                  <a:solidFill>
                    <a:srgbClr val="000000"/>
                  </a:solidFill>
                  <a:latin typeface="Helvetica Neue"/>
                </a:rPr>
                <a:t>x</a:t>
              </a:r>
              <a:endParaRPr lang="en-US" sz="1800" b="0" dirty="0">
                <a:solidFill>
                  <a:srgbClr val="000000"/>
                </a:solidFill>
              </a:endParaRPr>
            </a:p>
          </p:txBody>
        </p:sp>
        <p:sp>
          <p:nvSpPr>
            <p:cNvPr id="803864" name="Text Box 24"/>
            <p:cNvSpPr txBox="1">
              <a:spLocks noChangeArrowheads="1"/>
            </p:cNvSpPr>
            <p:nvPr/>
          </p:nvSpPr>
          <p:spPr bwMode="auto">
            <a:xfrm>
              <a:off x="2696" y="2241"/>
              <a:ext cx="96"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solidFill>
                    <a:srgbClr val="000000"/>
                  </a:solidFill>
                </a:rPr>
                <a:t>= </a:t>
              </a:r>
            </a:p>
          </p:txBody>
        </p:sp>
        <p:sp>
          <p:nvSpPr>
            <p:cNvPr id="803865" name="Text Box 25"/>
            <p:cNvSpPr txBox="1">
              <a:spLocks noChangeArrowheads="1"/>
            </p:cNvSpPr>
            <p:nvPr/>
          </p:nvSpPr>
          <p:spPr bwMode="auto">
            <a:xfrm>
              <a:off x="2792" y="2241"/>
              <a:ext cx="288"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0</a:t>
              </a:r>
            </a:p>
          </p:txBody>
        </p:sp>
        <p:sp>
          <p:nvSpPr>
            <p:cNvPr id="803866" name="Text Box 26"/>
            <p:cNvSpPr txBox="1">
              <a:spLocks noChangeArrowheads="1"/>
            </p:cNvSpPr>
            <p:nvPr/>
          </p:nvSpPr>
          <p:spPr bwMode="auto">
            <a:xfrm>
              <a:off x="2288" y="2240"/>
              <a:ext cx="384"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8</a:t>
              </a:r>
            </a:p>
          </p:txBody>
        </p:sp>
        <p:cxnSp>
          <p:nvCxnSpPr>
            <p:cNvPr id="803867" name="AutoShape 27"/>
            <p:cNvCxnSpPr>
              <a:cxnSpLocks noChangeShapeType="1"/>
              <a:stCxn id="803874" idx="2"/>
              <a:endCxn id="803863" idx="1"/>
            </p:cNvCxnSpPr>
            <p:nvPr/>
          </p:nvCxnSpPr>
          <p:spPr bwMode="auto">
            <a:xfrm rot="16200000" flipH="1">
              <a:off x="1289" y="1495"/>
              <a:ext cx="629" cy="1096"/>
            </a:xfrm>
            <a:prstGeom prst="bentConnector2">
              <a:avLst/>
            </a:prstGeom>
            <a:noFill/>
            <a:ln w="9525">
              <a:solidFill>
                <a:schemeClr val="tx1"/>
              </a:solidFill>
              <a:miter lim="800000"/>
              <a:headEnd/>
              <a:tailEnd type="triangle" w="med" len="med"/>
            </a:ln>
            <a:effectLst/>
          </p:spPr>
        </p:cxnSp>
        <p:sp>
          <p:nvSpPr>
            <p:cNvPr id="803868" name="Text Box 28"/>
            <p:cNvSpPr txBox="1">
              <a:spLocks noChangeArrowheads="1"/>
            </p:cNvSpPr>
            <p:nvPr/>
          </p:nvSpPr>
          <p:spPr bwMode="auto">
            <a:xfrm>
              <a:off x="2152" y="2393"/>
              <a:ext cx="72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1  </a:t>
              </a:r>
              <a:r>
                <a:rPr lang="en-US" sz="1600" b="0" baseline="10000" dirty="0" err="1">
                  <a:solidFill>
                    <a:srgbClr val="000000"/>
                  </a:solidFill>
                  <a:latin typeface="Helvetica Neue"/>
                </a:rPr>
                <a:t>x</a:t>
              </a:r>
              <a:endParaRPr lang="en-US" sz="1800" b="0" dirty="0">
                <a:solidFill>
                  <a:srgbClr val="000000"/>
                </a:solidFill>
              </a:endParaRPr>
            </a:p>
          </p:txBody>
        </p:sp>
        <p:sp>
          <p:nvSpPr>
            <p:cNvPr id="803869" name="Text Box 29"/>
            <p:cNvSpPr txBox="1">
              <a:spLocks noChangeArrowheads="1"/>
            </p:cNvSpPr>
            <p:nvPr/>
          </p:nvSpPr>
          <p:spPr bwMode="auto">
            <a:xfrm>
              <a:off x="2696" y="2393"/>
              <a:ext cx="96"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solidFill>
                    <a:srgbClr val="000000"/>
                  </a:solidFill>
                </a:rPr>
                <a:t>= </a:t>
              </a:r>
            </a:p>
          </p:txBody>
        </p:sp>
        <p:sp>
          <p:nvSpPr>
            <p:cNvPr id="803870" name="Text Box 30"/>
            <p:cNvSpPr txBox="1">
              <a:spLocks noChangeArrowheads="1"/>
            </p:cNvSpPr>
            <p:nvPr/>
          </p:nvSpPr>
          <p:spPr bwMode="auto">
            <a:xfrm>
              <a:off x="2792" y="2393"/>
              <a:ext cx="288"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a:t>
              </a:r>
            </a:p>
          </p:txBody>
        </p:sp>
        <p:sp>
          <p:nvSpPr>
            <p:cNvPr id="803871" name="Text Box 31"/>
            <p:cNvSpPr txBox="1">
              <a:spLocks noChangeArrowheads="1"/>
            </p:cNvSpPr>
            <p:nvPr/>
          </p:nvSpPr>
          <p:spPr bwMode="auto">
            <a:xfrm>
              <a:off x="2288" y="2392"/>
              <a:ext cx="384"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16</a:t>
              </a:r>
            </a:p>
          </p:txBody>
        </p:sp>
        <p:cxnSp>
          <p:nvCxnSpPr>
            <p:cNvPr id="803872" name="AutoShape 32"/>
            <p:cNvCxnSpPr>
              <a:cxnSpLocks noChangeShapeType="1"/>
              <a:stCxn id="803873" idx="2"/>
              <a:endCxn id="803868" idx="1"/>
            </p:cNvCxnSpPr>
            <p:nvPr/>
          </p:nvCxnSpPr>
          <p:spPr bwMode="auto">
            <a:xfrm rot="16200000" flipH="1">
              <a:off x="1069" y="1427"/>
              <a:ext cx="781" cy="1384"/>
            </a:xfrm>
            <a:prstGeom prst="bentConnector2">
              <a:avLst/>
            </a:prstGeom>
            <a:noFill/>
            <a:ln w="9525">
              <a:solidFill>
                <a:schemeClr val="tx1"/>
              </a:solidFill>
              <a:miter lim="800000"/>
              <a:headEnd/>
              <a:tailEnd type="triangle" w="med" len="med"/>
            </a:ln>
            <a:effectLst/>
          </p:spPr>
        </p:cxnSp>
        <p:sp>
          <p:nvSpPr>
            <p:cNvPr id="803873" name="Rectangle 33"/>
            <p:cNvSpPr>
              <a:spLocks noChangeArrowheads="1"/>
            </p:cNvSpPr>
            <p:nvPr/>
          </p:nvSpPr>
          <p:spPr bwMode="auto">
            <a:xfrm>
              <a:off x="624" y="144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874" name="Rectangle 34"/>
            <p:cNvSpPr>
              <a:spLocks noChangeArrowheads="1"/>
            </p:cNvSpPr>
            <p:nvPr/>
          </p:nvSpPr>
          <p:spPr bwMode="auto">
            <a:xfrm>
              <a:off x="912" y="144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875" name="Rectangle 35"/>
            <p:cNvSpPr>
              <a:spLocks noChangeArrowheads="1"/>
            </p:cNvSpPr>
            <p:nvPr/>
          </p:nvSpPr>
          <p:spPr bwMode="auto">
            <a:xfrm>
              <a:off x="1200" y="144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876" name="Rectangle 36"/>
            <p:cNvSpPr>
              <a:spLocks noChangeArrowheads="1"/>
            </p:cNvSpPr>
            <p:nvPr/>
          </p:nvSpPr>
          <p:spPr bwMode="auto">
            <a:xfrm>
              <a:off x="1488" y="144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877" name="Rectangle 37"/>
            <p:cNvSpPr>
              <a:spLocks noChangeArrowheads="1"/>
            </p:cNvSpPr>
            <p:nvPr/>
          </p:nvSpPr>
          <p:spPr bwMode="auto">
            <a:xfrm>
              <a:off x="1776" y="144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grpSp>
          <p:nvGrpSpPr>
            <p:cNvPr id="3" name="Group 38"/>
            <p:cNvGrpSpPr>
              <a:grpSpLocks/>
            </p:cNvGrpSpPr>
            <p:nvPr/>
          </p:nvGrpSpPr>
          <p:grpSpPr bwMode="auto">
            <a:xfrm>
              <a:off x="2792" y="2568"/>
              <a:ext cx="288" cy="231"/>
              <a:chOff x="4992" y="3945"/>
              <a:chExt cx="288" cy="231"/>
            </a:xfrm>
          </p:grpSpPr>
          <p:sp>
            <p:nvSpPr>
              <p:cNvPr id="803879" name="Line 39"/>
              <p:cNvSpPr>
                <a:spLocks noChangeShapeType="1"/>
              </p:cNvSpPr>
              <p:nvPr/>
            </p:nvSpPr>
            <p:spPr bwMode="auto">
              <a:xfrm>
                <a:off x="5010" y="3975"/>
                <a:ext cx="270"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03880" name="Text Box 40"/>
              <p:cNvSpPr txBox="1">
                <a:spLocks noChangeArrowheads="1"/>
              </p:cNvSpPr>
              <p:nvPr/>
            </p:nvSpPr>
            <p:spPr bwMode="auto">
              <a:xfrm>
                <a:off x="4992" y="3945"/>
                <a:ext cx="288"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17</a:t>
                </a:r>
              </a:p>
            </p:txBody>
          </p:sp>
        </p:grpSp>
      </p:grpSp>
      <p:grpSp>
        <p:nvGrpSpPr>
          <p:cNvPr id="4" name="Group 41"/>
          <p:cNvGrpSpPr>
            <a:grpSpLocks/>
          </p:cNvGrpSpPr>
          <p:nvPr/>
        </p:nvGrpSpPr>
        <p:grpSpPr bwMode="auto">
          <a:xfrm>
            <a:off x="3657600" y="2286000"/>
            <a:ext cx="2984500" cy="1685925"/>
            <a:chOff x="768" y="2929"/>
            <a:chExt cx="1880" cy="1062"/>
          </a:xfrm>
        </p:grpSpPr>
        <p:sp>
          <p:nvSpPr>
            <p:cNvPr id="803882" name="Text Box 42"/>
            <p:cNvSpPr txBox="1">
              <a:spLocks noChangeArrowheads="1"/>
            </p:cNvSpPr>
            <p:nvPr/>
          </p:nvSpPr>
          <p:spPr bwMode="auto">
            <a:xfrm>
              <a:off x="1704" y="3274"/>
              <a:ext cx="72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7  </a:t>
              </a:r>
              <a:r>
                <a:rPr lang="en-US" sz="1600" b="0" baseline="10000" dirty="0" err="1">
                  <a:solidFill>
                    <a:srgbClr val="000000"/>
                  </a:solidFill>
                  <a:latin typeface="Helvetica Neue"/>
                </a:rPr>
                <a:t>x</a:t>
              </a:r>
              <a:endParaRPr lang="en-US" sz="1800" b="0" dirty="0">
                <a:solidFill>
                  <a:srgbClr val="000000"/>
                </a:solidFill>
              </a:endParaRPr>
            </a:p>
          </p:txBody>
        </p:sp>
        <p:sp>
          <p:nvSpPr>
            <p:cNvPr id="803883" name="Text Box 43"/>
            <p:cNvSpPr txBox="1">
              <a:spLocks noChangeArrowheads="1"/>
            </p:cNvSpPr>
            <p:nvPr/>
          </p:nvSpPr>
          <p:spPr bwMode="auto">
            <a:xfrm>
              <a:off x="2248" y="3274"/>
              <a:ext cx="96"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solidFill>
                    <a:srgbClr val="000000"/>
                  </a:solidFill>
                </a:rPr>
                <a:t>= </a:t>
              </a:r>
            </a:p>
          </p:txBody>
        </p:sp>
        <p:sp>
          <p:nvSpPr>
            <p:cNvPr id="803884" name="Text Box 44"/>
            <p:cNvSpPr txBox="1">
              <a:spLocks noChangeArrowheads="1"/>
            </p:cNvSpPr>
            <p:nvPr/>
          </p:nvSpPr>
          <p:spPr bwMode="auto">
            <a:xfrm>
              <a:off x="2352" y="3274"/>
              <a:ext cx="288"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7</a:t>
              </a:r>
            </a:p>
          </p:txBody>
        </p:sp>
        <p:sp>
          <p:nvSpPr>
            <p:cNvPr id="803885" name="Text Box 45"/>
            <p:cNvSpPr txBox="1">
              <a:spLocks noChangeArrowheads="1"/>
            </p:cNvSpPr>
            <p:nvPr/>
          </p:nvSpPr>
          <p:spPr bwMode="auto">
            <a:xfrm>
              <a:off x="1840" y="3273"/>
              <a:ext cx="384"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a:t>
              </a:r>
            </a:p>
          </p:txBody>
        </p:sp>
        <p:sp>
          <p:nvSpPr>
            <p:cNvPr id="803886" name="Text Box 46"/>
            <p:cNvSpPr txBox="1">
              <a:spLocks noChangeArrowheads="1"/>
            </p:cNvSpPr>
            <p:nvPr/>
          </p:nvSpPr>
          <p:spPr bwMode="auto">
            <a:xfrm>
              <a:off x="1704" y="3426"/>
              <a:ext cx="72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7  </a:t>
              </a:r>
              <a:r>
                <a:rPr lang="en-US" sz="1600" b="0" baseline="10000" dirty="0" err="1">
                  <a:solidFill>
                    <a:srgbClr val="000000"/>
                  </a:solidFill>
                  <a:latin typeface="Helvetica Neue"/>
                </a:rPr>
                <a:t>x</a:t>
              </a:r>
              <a:endParaRPr lang="en-US" sz="1800" b="0" dirty="0">
                <a:solidFill>
                  <a:srgbClr val="000000"/>
                </a:solidFill>
              </a:endParaRPr>
            </a:p>
          </p:txBody>
        </p:sp>
        <p:sp>
          <p:nvSpPr>
            <p:cNvPr id="803887" name="Text Box 47"/>
            <p:cNvSpPr txBox="1">
              <a:spLocks noChangeArrowheads="1"/>
            </p:cNvSpPr>
            <p:nvPr/>
          </p:nvSpPr>
          <p:spPr bwMode="auto">
            <a:xfrm>
              <a:off x="2248" y="3426"/>
              <a:ext cx="96"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solidFill>
                    <a:srgbClr val="000000"/>
                  </a:solidFill>
                </a:rPr>
                <a:t>= </a:t>
              </a:r>
            </a:p>
          </p:txBody>
        </p:sp>
        <p:sp>
          <p:nvSpPr>
            <p:cNvPr id="803888" name="Text Box 48"/>
            <p:cNvSpPr txBox="1">
              <a:spLocks noChangeArrowheads="1"/>
            </p:cNvSpPr>
            <p:nvPr/>
          </p:nvSpPr>
          <p:spPr bwMode="auto">
            <a:xfrm>
              <a:off x="2352" y="3426"/>
              <a:ext cx="288"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56</a:t>
              </a:r>
            </a:p>
          </p:txBody>
        </p:sp>
        <p:sp>
          <p:nvSpPr>
            <p:cNvPr id="803889" name="Text Box 49"/>
            <p:cNvSpPr txBox="1">
              <a:spLocks noChangeArrowheads="1"/>
            </p:cNvSpPr>
            <p:nvPr/>
          </p:nvSpPr>
          <p:spPr bwMode="auto">
            <a:xfrm>
              <a:off x="1840" y="3425"/>
              <a:ext cx="384"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8</a:t>
              </a:r>
            </a:p>
          </p:txBody>
        </p:sp>
        <p:cxnSp>
          <p:nvCxnSpPr>
            <p:cNvPr id="803890" name="AutoShape 50"/>
            <p:cNvCxnSpPr>
              <a:cxnSpLocks noChangeShapeType="1"/>
              <a:stCxn id="803893" idx="2"/>
              <a:endCxn id="803882" idx="1"/>
            </p:cNvCxnSpPr>
            <p:nvPr/>
          </p:nvCxnSpPr>
          <p:spPr bwMode="auto">
            <a:xfrm rot="16200000" flipH="1">
              <a:off x="1509" y="3196"/>
              <a:ext cx="173" cy="216"/>
            </a:xfrm>
            <a:prstGeom prst="bentConnector2">
              <a:avLst/>
            </a:prstGeom>
            <a:noFill/>
            <a:ln w="9525">
              <a:solidFill>
                <a:schemeClr val="tx1"/>
              </a:solidFill>
              <a:miter lim="800000"/>
              <a:headEnd/>
              <a:tailEnd type="triangle" w="med" len="med"/>
            </a:ln>
            <a:effectLst/>
          </p:spPr>
        </p:cxnSp>
        <p:cxnSp>
          <p:nvCxnSpPr>
            <p:cNvPr id="803891" name="AutoShape 51"/>
            <p:cNvCxnSpPr>
              <a:cxnSpLocks noChangeShapeType="1"/>
              <a:stCxn id="803892" idx="2"/>
              <a:endCxn id="803886" idx="1"/>
            </p:cNvCxnSpPr>
            <p:nvPr/>
          </p:nvCxnSpPr>
          <p:spPr bwMode="auto">
            <a:xfrm rot="16200000" flipH="1">
              <a:off x="1289" y="3128"/>
              <a:ext cx="325" cy="504"/>
            </a:xfrm>
            <a:prstGeom prst="bentConnector2">
              <a:avLst/>
            </a:prstGeom>
            <a:noFill/>
            <a:ln w="9525">
              <a:solidFill>
                <a:schemeClr val="tx1"/>
              </a:solidFill>
              <a:miter lim="800000"/>
              <a:headEnd/>
              <a:tailEnd type="triangle" w="med" len="med"/>
            </a:ln>
            <a:effectLst/>
          </p:spPr>
        </p:cxnSp>
        <p:sp>
          <p:nvSpPr>
            <p:cNvPr id="803892" name="Rectangle 52"/>
            <p:cNvSpPr>
              <a:spLocks noChangeArrowheads="1"/>
            </p:cNvSpPr>
            <p:nvPr/>
          </p:nvSpPr>
          <p:spPr bwMode="auto">
            <a:xfrm>
              <a:off x="1056" y="2929"/>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7</a:t>
              </a:r>
            </a:p>
          </p:txBody>
        </p:sp>
        <p:sp>
          <p:nvSpPr>
            <p:cNvPr id="803893" name="Rectangle 53"/>
            <p:cNvSpPr>
              <a:spLocks noChangeArrowheads="1"/>
            </p:cNvSpPr>
            <p:nvPr/>
          </p:nvSpPr>
          <p:spPr bwMode="auto">
            <a:xfrm>
              <a:off x="1344" y="2929"/>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7</a:t>
              </a:r>
            </a:p>
          </p:txBody>
        </p:sp>
        <p:sp>
          <p:nvSpPr>
            <p:cNvPr id="803894" name="Line 54"/>
            <p:cNvSpPr>
              <a:spLocks noChangeShapeType="1"/>
            </p:cNvSpPr>
            <p:nvPr/>
          </p:nvSpPr>
          <p:spPr bwMode="auto">
            <a:xfrm>
              <a:off x="2346" y="3790"/>
              <a:ext cx="262"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03895" name="Text Box 55"/>
            <p:cNvSpPr txBox="1">
              <a:spLocks noChangeArrowheads="1"/>
            </p:cNvSpPr>
            <p:nvPr/>
          </p:nvSpPr>
          <p:spPr bwMode="auto">
            <a:xfrm>
              <a:off x="2256" y="3760"/>
              <a:ext cx="392"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127</a:t>
              </a:r>
            </a:p>
          </p:txBody>
        </p:sp>
        <p:sp>
          <p:nvSpPr>
            <p:cNvPr id="803896" name="Rectangle 56"/>
            <p:cNvSpPr>
              <a:spLocks noChangeArrowheads="1"/>
            </p:cNvSpPr>
            <p:nvPr/>
          </p:nvSpPr>
          <p:spPr bwMode="auto">
            <a:xfrm>
              <a:off x="768" y="2929"/>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897" name="Text Box 57"/>
            <p:cNvSpPr txBox="1">
              <a:spLocks noChangeArrowheads="1"/>
            </p:cNvSpPr>
            <p:nvPr/>
          </p:nvSpPr>
          <p:spPr bwMode="auto">
            <a:xfrm>
              <a:off x="1704" y="3578"/>
              <a:ext cx="72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1  </a:t>
              </a:r>
              <a:r>
                <a:rPr lang="en-US" sz="1600" b="0" baseline="10000" dirty="0" err="1">
                  <a:solidFill>
                    <a:srgbClr val="000000"/>
                  </a:solidFill>
                  <a:latin typeface="Helvetica Neue"/>
                </a:rPr>
                <a:t>x</a:t>
              </a:r>
              <a:endParaRPr lang="en-US" sz="1800" b="0" dirty="0">
                <a:solidFill>
                  <a:srgbClr val="000000"/>
                </a:solidFill>
              </a:endParaRPr>
            </a:p>
          </p:txBody>
        </p:sp>
        <p:sp>
          <p:nvSpPr>
            <p:cNvPr id="803898" name="Text Box 58"/>
            <p:cNvSpPr txBox="1">
              <a:spLocks noChangeArrowheads="1"/>
            </p:cNvSpPr>
            <p:nvPr/>
          </p:nvSpPr>
          <p:spPr bwMode="auto">
            <a:xfrm>
              <a:off x="2248" y="3578"/>
              <a:ext cx="96"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solidFill>
                    <a:srgbClr val="000000"/>
                  </a:solidFill>
                </a:rPr>
                <a:t>= </a:t>
              </a:r>
            </a:p>
          </p:txBody>
        </p:sp>
        <p:sp>
          <p:nvSpPr>
            <p:cNvPr id="803899" name="Text Box 59"/>
            <p:cNvSpPr txBox="1">
              <a:spLocks noChangeArrowheads="1"/>
            </p:cNvSpPr>
            <p:nvPr/>
          </p:nvSpPr>
          <p:spPr bwMode="auto">
            <a:xfrm>
              <a:off x="2352" y="3578"/>
              <a:ext cx="288"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64</a:t>
              </a:r>
            </a:p>
          </p:txBody>
        </p:sp>
        <p:sp>
          <p:nvSpPr>
            <p:cNvPr id="803900" name="Text Box 60"/>
            <p:cNvSpPr txBox="1">
              <a:spLocks noChangeArrowheads="1"/>
            </p:cNvSpPr>
            <p:nvPr/>
          </p:nvSpPr>
          <p:spPr bwMode="auto">
            <a:xfrm>
              <a:off x="1840" y="3577"/>
              <a:ext cx="384"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64</a:t>
              </a:r>
            </a:p>
          </p:txBody>
        </p:sp>
        <p:cxnSp>
          <p:nvCxnSpPr>
            <p:cNvPr id="803901" name="AutoShape 61"/>
            <p:cNvCxnSpPr>
              <a:cxnSpLocks noChangeShapeType="1"/>
              <a:stCxn id="803896" idx="2"/>
              <a:endCxn id="803897" idx="1"/>
            </p:cNvCxnSpPr>
            <p:nvPr/>
          </p:nvCxnSpPr>
          <p:spPr bwMode="auto">
            <a:xfrm rot="16200000" flipH="1">
              <a:off x="1069" y="3060"/>
              <a:ext cx="477" cy="792"/>
            </a:xfrm>
            <a:prstGeom prst="bentConnector2">
              <a:avLst/>
            </a:prstGeom>
            <a:noFill/>
            <a:ln w="9525">
              <a:solidFill>
                <a:schemeClr val="tx1"/>
              </a:solidFill>
              <a:miter lim="800000"/>
              <a:headEnd/>
              <a:tailEnd type="triangle" w="med" len="med"/>
            </a:ln>
            <a:effectLst/>
          </p:spPr>
        </p:cxnSp>
      </p:grpSp>
      <p:grpSp>
        <p:nvGrpSpPr>
          <p:cNvPr id="5" name="Group 62"/>
          <p:cNvGrpSpPr>
            <a:grpSpLocks/>
          </p:cNvGrpSpPr>
          <p:nvPr/>
        </p:nvGrpSpPr>
        <p:grpSpPr bwMode="auto">
          <a:xfrm>
            <a:off x="6096000" y="2290763"/>
            <a:ext cx="2628900" cy="1446212"/>
            <a:chOff x="3360" y="2929"/>
            <a:chExt cx="1656" cy="911"/>
          </a:xfrm>
        </p:grpSpPr>
        <p:sp>
          <p:nvSpPr>
            <p:cNvPr id="803903" name="Text Box 63"/>
            <p:cNvSpPr txBox="1">
              <a:spLocks noChangeArrowheads="1"/>
            </p:cNvSpPr>
            <p:nvPr/>
          </p:nvSpPr>
          <p:spPr bwMode="auto">
            <a:xfrm>
              <a:off x="4008" y="3274"/>
              <a:ext cx="72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13  </a:t>
              </a:r>
              <a:r>
                <a:rPr lang="en-US" sz="1600" b="0" baseline="10000" dirty="0" err="1">
                  <a:solidFill>
                    <a:srgbClr val="000000"/>
                  </a:solidFill>
                  <a:latin typeface="Helvetica Neue"/>
                </a:rPr>
                <a:t>x</a:t>
              </a:r>
              <a:endParaRPr lang="en-US" sz="1800" b="0" dirty="0">
                <a:solidFill>
                  <a:srgbClr val="000000"/>
                </a:solidFill>
              </a:endParaRPr>
            </a:p>
          </p:txBody>
        </p:sp>
        <p:sp>
          <p:nvSpPr>
            <p:cNvPr id="803904" name="Text Box 64"/>
            <p:cNvSpPr txBox="1">
              <a:spLocks noChangeArrowheads="1"/>
            </p:cNvSpPr>
            <p:nvPr/>
          </p:nvSpPr>
          <p:spPr bwMode="auto">
            <a:xfrm>
              <a:off x="4592" y="3274"/>
              <a:ext cx="96"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solidFill>
                    <a:srgbClr val="000000"/>
                  </a:solidFill>
                </a:rPr>
                <a:t>= </a:t>
              </a:r>
            </a:p>
          </p:txBody>
        </p:sp>
        <p:sp>
          <p:nvSpPr>
            <p:cNvPr id="803905" name="Text Box 65"/>
            <p:cNvSpPr txBox="1">
              <a:spLocks noChangeArrowheads="1"/>
            </p:cNvSpPr>
            <p:nvPr/>
          </p:nvSpPr>
          <p:spPr bwMode="auto">
            <a:xfrm>
              <a:off x="4720" y="3274"/>
              <a:ext cx="288"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13</a:t>
              </a:r>
            </a:p>
          </p:txBody>
        </p:sp>
        <p:sp>
          <p:nvSpPr>
            <p:cNvPr id="803906" name="Text Box 66"/>
            <p:cNvSpPr txBox="1">
              <a:spLocks noChangeArrowheads="1"/>
            </p:cNvSpPr>
            <p:nvPr/>
          </p:nvSpPr>
          <p:spPr bwMode="auto">
            <a:xfrm>
              <a:off x="4184" y="3273"/>
              <a:ext cx="384"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a:t>
              </a:r>
            </a:p>
          </p:txBody>
        </p:sp>
        <p:sp>
          <p:nvSpPr>
            <p:cNvPr id="803907" name="Text Box 67"/>
            <p:cNvSpPr txBox="1">
              <a:spLocks noChangeArrowheads="1"/>
            </p:cNvSpPr>
            <p:nvPr/>
          </p:nvSpPr>
          <p:spPr bwMode="auto">
            <a:xfrm>
              <a:off x="4008" y="3426"/>
              <a:ext cx="72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10  </a:t>
              </a:r>
              <a:r>
                <a:rPr lang="en-US" sz="1600" b="0" baseline="10000" dirty="0" err="1">
                  <a:solidFill>
                    <a:srgbClr val="000000"/>
                  </a:solidFill>
                  <a:latin typeface="Helvetica Neue"/>
                </a:rPr>
                <a:t>x</a:t>
              </a:r>
              <a:endParaRPr lang="en-US" sz="1800" b="0" dirty="0">
                <a:solidFill>
                  <a:srgbClr val="000000"/>
                </a:solidFill>
              </a:endParaRPr>
            </a:p>
          </p:txBody>
        </p:sp>
        <p:sp>
          <p:nvSpPr>
            <p:cNvPr id="803908" name="Text Box 68"/>
            <p:cNvSpPr txBox="1">
              <a:spLocks noChangeArrowheads="1"/>
            </p:cNvSpPr>
            <p:nvPr/>
          </p:nvSpPr>
          <p:spPr bwMode="auto">
            <a:xfrm>
              <a:off x="4592" y="3426"/>
              <a:ext cx="96"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solidFill>
                    <a:srgbClr val="000000"/>
                  </a:solidFill>
                </a:rPr>
                <a:t>= </a:t>
              </a:r>
            </a:p>
          </p:txBody>
        </p:sp>
        <p:sp>
          <p:nvSpPr>
            <p:cNvPr id="803909" name="Text Box 69"/>
            <p:cNvSpPr txBox="1">
              <a:spLocks noChangeArrowheads="1"/>
            </p:cNvSpPr>
            <p:nvPr/>
          </p:nvSpPr>
          <p:spPr bwMode="auto">
            <a:xfrm>
              <a:off x="4609" y="3426"/>
              <a:ext cx="399"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160</a:t>
              </a:r>
            </a:p>
          </p:txBody>
        </p:sp>
        <p:sp>
          <p:nvSpPr>
            <p:cNvPr id="803910" name="Text Box 70"/>
            <p:cNvSpPr txBox="1">
              <a:spLocks noChangeArrowheads="1"/>
            </p:cNvSpPr>
            <p:nvPr/>
          </p:nvSpPr>
          <p:spPr bwMode="auto">
            <a:xfrm>
              <a:off x="4184" y="3425"/>
              <a:ext cx="384"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16</a:t>
              </a:r>
            </a:p>
          </p:txBody>
        </p:sp>
        <p:cxnSp>
          <p:nvCxnSpPr>
            <p:cNvPr id="803911" name="AutoShape 71"/>
            <p:cNvCxnSpPr>
              <a:cxnSpLocks noChangeShapeType="1"/>
              <a:stCxn id="803914" idx="2"/>
              <a:endCxn id="803903" idx="1"/>
            </p:cNvCxnSpPr>
            <p:nvPr/>
          </p:nvCxnSpPr>
          <p:spPr bwMode="auto">
            <a:xfrm rot="16200000" flipH="1">
              <a:off x="3813" y="3196"/>
              <a:ext cx="173" cy="216"/>
            </a:xfrm>
            <a:prstGeom prst="bentConnector2">
              <a:avLst/>
            </a:prstGeom>
            <a:noFill/>
            <a:ln w="9525">
              <a:solidFill>
                <a:schemeClr val="tx1"/>
              </a:solidFill>
              <a:miter lim="800000"/>
              <a:headEnd/>
              <a:tailEnd type="triangle" w="med" len="med"/>
            </a:ln>
            <a:effectLst/>
          </p:spPr>
        </p:cxnSp>
        <p:cxnSp>
          <p:nvCxnSpPr>
            <p:cNvPr id="803912" name="AutoShape 72"/>
            <p:cNvCxnSpPr>
              <a:cxnSpLocks noChangeShapeType="1"/>
              <a:stCxn id="803913" idx="2"/>
              <a:endCxn id="803907" idx="1"/>
            </p:cNvCxnSpPr>
            <p:nvPr/>
          </p:nvCxnSpPr>
          <p:spPr bwMode="auto">
            <a:xfrm rot="16200000" flipH="1">
              <a:off x="3593" y="3128"/>
              <a:ext cx="325" cy="504"/>
            </a:xfrm>
            <a:prstGeom prst="bentConnector2">
              <a:avLst/>
            </a:prstGeom>
            <a:noFill/>
            <a:ln w="9525">
              <a:solidFill>
                <a:schemeClr val="tx1"/>
              </a:solidFill>
              <a:miter lim="800000"/>
              <a:headEnd/>
              <a:tailEnd type="triangle" w="med" len="med"/>
            </a:ln>
            <a:effectLst/>
          </p:spPr>
        </p:cxnSp>
        <p:sp>
          <p:nvSpPr>
            <p:cNvPr id="803913" name="Rectangle 73"/>
            <p:cNvSpPr>
              <a:spLocks noChangeArrowheads="1"/>
            </p:cNvSpPr>
            <p:nvPr/>
          </p:nvSpPr>
          <p:spPr bwMode="auto">
            <a:xfrm>
              <a:off x="3360" y="2929"/>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A</a:t>
              </a:r>
            </a:p>
          </p:txBody>
        </p:sp>
        <p:sp>
          <p:nvSpPr>
            <p:cNvPr id="803914" name="Rectangle 74"/>
            <p:cNvSpPr>
              <a:spLocks noChangeArrowheads="1"/>
            </p:cNvSpPr>
            <p:nvPr/>
          </p:nvSpPr>
          <p:spPr bwMode="auto">
            <a:xfrm>
              <a:off x="3648" y="2929"/>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D</a:t>
              </a:r>
            </a:p>
          </p:txBody>
        </p:sp>
        <p:sp>
          <p:nvSpPr>
            <p:cNvPr id="803915" name="Line 75"/>
            <p:cNvSpPr>
              <a:spLocks noChangeShapeType="1"/>
            </p:cNvSpPr>
            <p:nvPr/>
          </p:nvSpPr>
          <p:spPr bwMode="auto">
            <a:xfrm>
              <a:off x="4746" y="3639"/>
              <a:ext cx="270"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03916" name="Text Box 76"/>
            <p:cNvSpPr txBox="1">
              <a:spLocks noChangeArrowheads="1"/>
            </p:cNvSpPr>
            <p:nvPr/>
          </p:nvSpPr>
          <p:spPr bwMode="auto">
            <a:xfrm>
              <a:off x="4632" y="3609"/>
              <a:ext cx="384"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173</a:t>
              </a:r>
            </a:p>
          </p:txBody>
        </p:sp>
      </p:grpSp>
      <p:sp>
        <p:nvSpPr>
          <p:cNvPr id="803917" name="Rectangle 77"/>
          <p:cNvSpPr>
            <a:spLocks noChangeArrowheads="1"/>
          </p:cNvSpPr>
          <p:nvPr/>
        </p:nvSpPr>
        <p:spPr bwMode="auto">
          <a:xfrm>
            <a:off x="762000" y="2108200"/>
            <a:ext cx="8077200" cy="2286000"/>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3918" name="AutoShape 78"/>
          <p:cNvSpPr>
            <a:spLocks noChangeArrowheads="1"/>
          </p:cNvSpPr>
          <p:nvPr/>
        </p:nvSpPr>
        <p:spPr bwMode="auto">
          <a:xfrm>
            <a:off x="1625600" y="2298700"/>
            <a:ext cx="838200" cy="558800"/>
          </a:xfrm>
          <a:prstGeom prst="wedgeEllipseCallout">
            <a:avLst>
              <a:gd name="adj1" fmla="val 1704"/>
              <a:gd name="adj2" fmla="val -83523"/>
            </a:avLst>
          </a:prstGeom>
          <a:solidFill>
            <a:srgbClr val="FFFF99"/>
          </a:solidFill>
          <a:ln w="9525">
            <a:solidFill>
              <a:schemeClr val="tx1"/>
            </a:solidFill>
            <a:miter lim="800000"/>
            <a:headEnd/>
            <a:tailEnd/>
          </a:ln>
          <a:effectLst/>
        </p:spPr>
        <p:txBody>
          <a:bodyPr wrap="none" anchor="ctr">
            <a:prstTxWarp prst="textNoShape">
              <a:avLst/>
            </a:prstTxWarp>
          </a:bodyPr>
          <a:lstStyle/>
          <a:p>
            <a:pPr algn="ctr"/>
            <a:r>
              <a:rPr lang="en-US" sz="2400" b="0">
                <a:solidFill>
                  <a:srgbClr val="000000"/>
                </a:solidFill>
              </a:rPr>
              <a:t>17</a:t>
            </a:r>
            <a:endParaRPr lang="en-US" sz="1600" b="0">
              <a:solidFill>
                <a:srgbClr val="000000"/>
              </a:solidFill>
            </a:endParaRPr>
          </a:p>
        </p:txBody>
      </p:sp>
      <p:sp>
        <p:nvSpPr>
          <p:cNvPr id="803919" name="AutoShape 79"/>
          <p:cNvSpPr>
            <a:spLocks noChangeArrowheads="1"/>
          </p:cNvSpPr>
          <p:nvPr/>
        </p:nvSpPr>
        <p:spPr bwMode="auto">
          <a:xfrm>
            <a:off x="3848100" y="2298700"/>
            <a:ext cx="838200" cy="558800"/>
          </a:xfrm>
          <a:prstGeom prst="wedgeEllipseCallout">
            <a:avLst>
              <a:gd name="adj1" fmla="val 1704"/>
              <a:gd name="adj2" fmla="val -83523"/>
            </a:avLst>
          </a:prstGeom>
          <a:solidFill>
            <a:srgbClr val="FFFF99"/>
          </a:solidFill>
          <a:ln w="9525">
            <a:solidFill>
              <a:schemeClr val="tx1"/>
            </a:solidFill>
            <a:miter lim="800000"/>
            <a:headEnd/>
            <a:tailEnd/>
          </a:ln>
          <a:effectLst/>
        </p:spPr>
        <p:txBody>
          <a:bodyPr wrap="none" anchor="ctr">
            <a:prstTxWarp prst="textNoShape">
              <a:avLst/>
            </a:prstTxWarp>
          </a:bodyPr>
          <a:lstStyle/>
          <a:p>
            <a:pPr algn="ctr"/>
            <a:r>
              <a:rPr lang="en-US" sz="2400" b="0">
                <a:solidFill>
                  <a:srgbClr val="000000"/>
                </a:solidFill>
              </a:rPr>
              <a:t>127</a:t>
            </a:r>
            <a:endParaRPr lang="en-US" sz="1600" b="0">
              <a:solidFill>
                <a:srgbClr val="000000"/>
              </a:solidFill>
            </a:endParaRPr>
          </a:p>
        </p:txBody>
      </p:sp>
      <p:sp>
        <p:nvSpPr>
          <p:cNvPr id="803920" name="AutoShape 80"/>
          <p:cNvSpPr>
            <a:spLocks noChangeArrowheads="1"/>
          </p:cNvSpPr>
          <p:nvPr/>
        </p:nvSpPr>
        <p:spPr bwMode="auto">
          <a:xfrm>
            <a:off x="6070600" y="2298700"/>
            <a:ext cx="838200" cy="558800"/>
          </a:xfrm>
          <a:prstGeom prst="wedgeEllipseCallout">
            <a:avLst>
              <a:gd name="adj1" fmla="val 1704"/>
              <a:gd name="adj2" fmla="val -83523"/>
            </a:avLst>
          </a:prstGeom>
          <a:solidFill>
            <a:srgbClr val="FFFF99"/>
          </a:solidFill>
          <a:ln w="9525">
            <a:solidFill>
              <a:schemeClr val="tx1"/>
            </a:solidFill>
            <a:miter lim="800000"/>
            <a:headEnd/>
            <a:tailEnd/>
          </a:ln>
          <a:effectLst/>
        </p:spPr>
        <p:txBody>
          <a:bodyPr wrap="none" anchor="ctr">
            <a:prstTxWarp prst="textNoShape">
              <a:avLst/>
            </a:prstTxWarp>
          </a:bodyPr>
          <a:lstStyle/>
          <a:p>
            <a:pPr algn="ctr"/>
            <a:r>
              <a:rPr lang="en-US" sz="2400" b="0">
                <a:solidFill>
                  <a:srgbClr val="000000"/>
                </a:solidFill>
              </a:rPr>
              <a:t>173</a:t>
            </a:r>
            <a:endParaRPr lang="en-US" sz="1600" b="0">
              <a:solidFill>
                <a:srgbClr val="000000"/>
              </a:solidFill>
            </a:endParaRPr>
          </a:p>
        </p:txBody>
      </p:sp>
      <p:grpSp>
        <p:nvGrpSpPr>
          <p:cNvPr id="6" name="Group 81"/>
          <p:cNvGrpSpPr>
            <a:grpSpLocks/>
          </p:cNvGrpSpPr>
          <p:nvPr/>
        </p:nvGrpSpPr>
        <p:grpSpPr bwMode="auto">
          <a:xfrm>
            <a:off x="482600" y="3136900"/>
            <a:ext cx="8161338" cy="2159000"/>
            <a:chOff x="304" y="1976"/>
            <a:chExt cx="5141" cy="1360"/>
          </a:xfrm>
        </p:grpSpPr>
        <p:sp>
          <p:nvSpPr>
            <p:cNvPr id="803922" name="Rectangle 82"/>
            <p:cNvSpPr>
              <a:spLocks noChangeArrowheads="1"/>
            </p:cNvSpPr>
            <p:nvPr/>
          </p:nvSpPr>
          <p:spPr bwMode="auto">
            <a:xfrm>
              <a:off x="304" y="1976"/>
              <a:ext cx="5120" cy="493"/>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As part of a code to identify the file type, every Java class file begins with the following sixteen bits:</a:t>
              </a:r>
            </a:p>
          </p:txBody>
        </p:sp>
        <p:grpSp>
          <p:nvGrpSpPr>
            <p:cNvPr id="7" name="Group 83"/>
            <p:cNvGrpSpPr>
              <a:grpSpLocks/>
            </p:cNvGrpSpPr>
            <p:nvPr/>
          </p:nvGrpSpPr>
          <p:grpSpPr bwMode="auto">
            <a:xfrm>
              <a:off x="680" y="2488"/>
              <a:ext cx="4608" cy="288"/>
              <a:chOff x="688" y="2488"/>
              <a:chExt cx="4608" cy="288"/>
            </a:xfrm>
          </p:grpSpPr>
          <p:sp>
            <p:nvSpPr>
              <p:cNvPr id="803924" name="Rectangle 84"/>
              <p:cNvSpPr>
                <a:spLocks noChangeArrowheads="1"/>
              </p:cNvSpPr>
              <p:nvPr/>
            </p:nvSpPr>
            <p:spPr bwMode="auto">
              <a:xfrm>
                <a:off x="688"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25" name="Rectangle 85"/>
              <p:cNvSpPr>
                <a:spLocks noChangeArrowheads="1"/>
              </p:cNvSpPr>
              <p:nvPr/>
            </p:nvSpPr>
            <p:spPr bwMode="auto">
              <a:xfrm>
                <a:off x="976"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26" name="Rectangle 86"/>
              <p:cNvSpPr>
                <a:spLocks noChangeArrowheads="1"/>
              </p:cNvSpPr>
              <p:nvPr/>
            </p:nvSpPr>
            <p:spPr bwMode="auto">
              <a:xfrm>
                <a:off x="1264"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27" name="Rectangle 87"/>
              <p:cNvSpPr>
                <a:spLocks noChangeArrowheads="1"/>
              </p:cNvSpPr>
              <p:nvPr/>
            </p:nvSpPr>
            <p:spPr bwMode="auto">
              <a:xfrm>
                <a:off x="1552"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28" name="Rectangle 88"/>
              <p:cNvSpPr>
                <a:spLocks noChangeArrowheads="1"/>
              </p:cNvSpPr>
              <p:nvPr/>
            </p:nvSpPr>
            <p:spPr bwMode="auto">
              <a:xfrm>
                <a:off x="1840"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29" name="Rectangle 89"/>
              <p:cNvSpPr>
                <a:spLocks noChangeArrowheads="1"/>
              </p:cNvSpPr>
              <p:nvPr/>
            </p:nvSpPr>
            <p:spPr bwMode="auto">
              <a:xfrm>
                <a:off x="2128"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30" name="Rectangle 90"/>
              <p:cNvSpPr>
                <a:spLocks noChangeArrowheads="1"/>
              </p:cNvSpPr>
              <p:nvPr/>
            </p:nvSpPr>
            <p:spPr bwMode="auto">
              <a:xfrm>
                <a:off x="2416"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31" name="Rectangle 91"/>
              <p:cNvSpPr>
                <a:spLocks noChangeArrowheads="1"/>
              </p:cNvSpPr>
              <p:nvPr/>
            </p:nvSpPr>
            <p:spPr bwMode="auto">
              <a:xfrm>
                <a:off x="2704"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32" name="Rectangle 92"/>
              <p:cNvSpPr>
                <a:spLocks noChangeArrowheads="1"/>
              </p:cNvSpPr>
              <p:nvPr/>
            </p:nvSpPr>
            <p:spPr bwMode="auto">
              <a:xfrm>
                <a:off x="2992"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33" name="Rectangle 93"/>
              <p:cNvSpPr>
                <a:spLocks noChangeArrowheads="1"/>
              </p:cNvSpPr>
              <p:nvPr/>
            </p:nvSpPr>
            <p:spPr bwMode="auto">
              <a:xfrm>
                <a:off x="3280"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34" name="Rectangle 94"/>
              <p:cNvSpPr>
                <a:spLocks noChangeArrowheads="1"/>
              </p:cNvSpPr>
              <p:nvPr/>
            </p:nvSpPr>
            <p:spPr bwMode="auto">
              <a:xfrm>
                <a:off x="3568"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35" name="Rectangle 95"/>
              <p:cNvSpPr>
                <a:spLocks noChangeArrowheads="1"/>
              </p:cNvSpPr>
              <p:nvPr/>
            </p:nvSpPr>
            <p:spPr bwMode="auto">
              <a:xfrm>
                <a:off x="3856"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36" name="Rectangle 96"/>
              <p:cNvSpPr>
                <a:spLocks noChangeArrowheads="1"/>
              </p:cNvSpPr>
              <p:nvPr/>
            </p:nvSpPr>
            <p:spPr bwMode="auto">
              <a:xfrm>
                <a:off x="4144"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37" name="Rectangle 97"/>
              <p:cNvSpPr>
                <a:spLocks noChangeArrowheads="1"/>
              </p:cNvSpPr>
              <p:nvPr/>
            </p:nvSpPr>
            <p:spPr bwMode="auto">
              <a:xfrm>
                <a:off x="4432"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38" name="Rectangle 98"/>
              <p:cNvSpPr>
                <a:spLocks noChangeArrowheads="1"/>
              </p:cNvSpPr>
              <p:nvPr/>
            </p:nvSpPr>
            <p:spPr bwMode="auto">
              <a:xfrm>
                <a:off x="4720"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39" name="Rectangle 99"/>
              <p:cNvSpPr>
                <a:spLocks noChangeArrowheads="1"/>
              </p:cNvSpPr>
              <p:nvPr/>
            </p:nvSpPr>
            <p:spPr bwMode="auto">
              <a:xfrm>
                <a:off x="5008"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grpSp>
        <p:sp>
          <p:nvSpPr>
            <p:cNvPr id="803940" name="Rectangle 100"/>
            <p:cNvSpPr>
              <a:spLocks noChangeArrowheads="1"/>
            </p:cNvSpPr>
            <p:nvPr/>
          </p:nvSpPr>
          <p:spPr bwMode="auto">
            <a:xfrm>
              <a:off x="304" y="2843"/>
              <a:ext cx="5141" cy="493"/>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pPr>
              <a:r>
                <a:rPr lang="en-US" sz="2400" b="0">
                  <a:solidFill>
                    <a:srgbClr val="000000"/>
                  </a:solidFill>
                </a:rPr>
                <a:t>	How would you express that number in hexadecimal notation?</a:t>
              </a:r>
            </a:p>
          </p:txBody>
        </p:sp>
      </p:grpSp>
      <p:grpSp>
        <p:nvGrpSpPr>
          <p:cNvPr id="8" name="Group 101"/>
          <p:cNvGrpSpPr>
            <a:grpSpLocks/>
          </p:cNvGrpSpPr>
          <p:nvPr/>
        </p:nvGrpSpPr>
        <p:grpSpPr bwMode="auto">
          <a:xfrm>
            <a:off x="1054100" y="4945063"/>
            <a:ext cx="7353300" cy="1455737"/>
            <a:chOff x="664" y="3115"/>
            <a:chExt cx="4632" cy="917"/>
          </a:xfrm>
        </p:grpSpPr>
        <p:grpSp>
          <p:nvGrpSpPr>
            <p:cNvPr id="9" name="Group 102"/>
            <p:cNvGrpSpPr>
              <a:grpSpLocks/>
            </p:cNvGrpSpPr>
            <p:nvPr/>
          </p:nvGrpSpPr>
          <p:grpSpPr bwMode="auto">
            <a:xfrm>
              <a:off x="680" y="3168"/>
              <a:ext cx="4608" cy="288"/>
              <a:chOff x="688" y="3264"/>
              <a:chExt cx="4608" cy="288"/>
            </a:xfrm>
          </p:grpSpPr>
          <p:sp>
            <p:nvSpPr>
              <p:cNvPr id="803943" name="Rectangle 103"/>
              <p:cNvSpPr>
                <a:spLocks noChangeArrowheads="1"/>
              </p:cNvSpPr>
              <p:nvPr/>
            </p:nvSpPr>
            <p:spPr bwMode="auto">
              <a:xfrm>
                <a:off x="688"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44" name="Rectangle 104"/>
              <p:cNvSpPr>
                <a:spLocks noChangeArrowheads="1"/>
              </p:cNvSpPr>
              <p:nvPr/>
            </p:nvSpPr>
            <p:spPr bwMode="auto">
              <a:xfrm>
                <a:off x="976"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45" name="Rectangle 105"/>
              <p:cNvSpPr>
                <a:spLocks noChangeArrowheads="1"/>
              </p:cNvSpPr>
              <p:nvPr/>
            </p:nvSpPr>
            <p:spPr bwMode="auto">
              <a:xfrm>
                <a:off x="1264"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46" name="Rectangle 106"/>
              <p:cNvSpPr>
                <a:spLocks noChangeArrowheads="1"/>
              </p:cNvSpPr>
              <p:nvPr/>
            </p:nvSpPr>
            <p:spPr bwMode="auto">
              <a:xfrm>
                <a:off x="1552"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47" name="Rectangle 107"/>
              <p:cNvSpPr>
                <a:spLocks noChangeArrowheads="1"/>
              </p:cNvSpPr>
              <p:nvPr/>
            </p:nvSpPr>
            <p:spPr bwMode="auto">
              <a:xfrm>
                <a:off x="1840"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48" name="Rectangle 108"/>
              <p:cNvSpPr>
                <a:spLocks noChangeArrowheads="1"/>
              </p:cNvSpPr>
              <p:nvPr/>
            </p:nvSpPr>
            <p:spPr bwMode="auto">
              <a:xfrm>
                <a:off x="2128"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49" name="Rectangle 109"/>
              <p:cNvSpPr>
                <a:spLocks noChangeArrowheads="1"/>
              </p:cNvSpPr>
              <p:nvPr/>
            </p:nvSpPr>
            <p:spPr bwMode="auto">
              <a:xfrm>
                <a:off x="2416"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50" name="Rectangle 110"/>
              <p:cNvSpPr>
                <a:spLocks noChangeArrowheads="1"/>
              </p:cNvSpPr>
              <p:nvPr/>
            </p:nvSpPr>
            <p:spPr bwMode="auto">
              <a:xfrm>
                <a:off x="2704"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51" name="Rectangle 111"/>
              <p:cNvSpPr>
                <a:spLocks noChangeArrowheads="1"/>
              </p:cNvSpPr>
              <p:nvPr/>
            </p:nvSpPr>
            <p:spPr bwMode="auto">
              <a:xfrm>
                <a:off x="2992"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52" name="Rectangle 112"/>
              <p:cNvSpPr>
                <a:spLocks noChangeArrowheads="1"/>
              </p:cNvSpPr>
              <p:nvPr/>
            </p:nvSpPr>
            <p:spPr bwMode="auto">
              <a:xfrm>
                <a:off x="3280"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53" name="Rectangle 113"/>
              <p:cNvSpPr>
                <a:spLocks noChangeArrowheads="1"/>
              </p:cNvSpPr>
              <p:nvPr/>
            </p:nvSpPr>
            <p:spPr bwMode="auto">
              <a:xfrm>
                <a:off x="3568"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54" name="Rectangle 114"/>
              <p:cNvSpPr>
                <a:spLocks noChangeArrowheads="1"/>
              </p:cNvSpPr>
              <p:nvPr/>
            </p:nvSpPr>
            <p:spPr bwMode="auto">
              <a:xfrm>
                <a:off x="3856"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55" name="Rectangle 115"/>
              <p:cNvSpPr>
                <a:spLocks noChangeArrowheads="1"/>
              </p:cNvSpPr>
              <p:nvPr/>
            </p:nvSpPr>
            <p:spPr bwMode="auto">
              <a:xfrm>
                <a:off x="4144"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56" name="Rectangle 116"/>
              <p:cNvSpPr>
                <a:spLocks noChangeArrowheads="1"/>
              </p:cNvSpPr>
              <p:nvPr/>
            </p:nvSpPr>
            <p:spPr bwMode="auto">
              <a:xfrm>
                <a:off x="4432"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57" name="Rectangle 117"/>
              <p:cNvSpPr>
                <a:spLocks noChangeArrowheads="1"/>
              </p:cNvSpPr>
              <p:nvPr/>
            </p:nvSpPr>
            <p:spPr bwMode="auto">
              <a:xfrm>
                <a:off x="4720"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58" name="Rectangle 118"/>
              <p:cNvSpPr>
                <a:spLocks noChangeArrowheads="1"/>
              </p:cNvSpPr>
              <p:nvPr/>
            </p:nvSpPr>
            <p:spPr bwMode="auto">
              <a:xfrm>
                <a:off x="5008"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grpSp>
        <p:sp>
          <p:nvSpPr>
            <p:cNvPr id="803959" name="Rectangle 119"/>
            <p:cNvSpPr>
              <a:spLocks noChangeArrowheads="1"/>
            </p:cNvSpPr>
            <p:nvPr/>
          </p:nvSpPr>
          <p:spPr bwMode="auto">
            <a:xfrm>
              <a:off x="678" y="3165"/>
              <a:ext cx="1158" cy="289"/>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03960" name="Rectangle 120"/>
            <p:cNvSpPr>
              <a:spLocks noChangeArrowheads="1"/>
            </p:cNvSpPr>
            <p:nvPr/>
          </p:nvSpPr>
          <p:spPr bwMode="auto">
            <a:xfrm>
              <a:off x="1834" y="3165"/>
              <a:ext cx="1150" cy="289"/>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03961" name="Rectangle 121"/>
            <p:cNvSpPr>
              <a:spLocks noChangeArrowheads="1"/>
            </p:cNvSpPr>
            <p:nvPr/>
          </p:nvSpPr>
          <p:spPr bwMode="auto">
            <a:xfrm>
              <a:off x="2982" y="3165"/>
              <a:ext cx="1150" cy="289"/>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03962" name="Rectangle 122"/>
            <p:cNvSpPr>
              <a:spLocks noChangeArrowheads="1"/>
            </p:cNvSpPr>
            <p:nvPr/>
          </p:nvSpPr>
          <p:spPr bwMode="auto">
            <a:xfrm>
              <a:off x="4137" y="3165"/>
              <a:ext cx="1151" cy="289"/>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03963" name="Rectangle 123"/>
            <p:cNvSpPr>
              <a:spLocks noChangeArrowheads="1"/>
            </p:cNvSpPr>
            <p:nvPr/>
          </p:nvSpPr>
          <p:spPr bwMode="auto">
            <a:xfrm>
              <a:off x="1701" y="3456"/>
              <a:ext cx="246" cy="271"/>
            </a:xfrm>
            <a:prstGeom prst="rect">
              <a:avLst/>
            </a:prstGeom>
            <a:noFill/>
            <a:ln w="9525">
              <a:noFill/>
              <a:miter lim="800000"/>
              <a:headEnd/>
              <a:tailEnd/>
            </a:ln>
            <a:effectLst/>
          </p:spPr>
          <p:txBody>
            <a:bodyPr wrap="none">
              <a:prstTxWarp prst="textNoShape">
                <a:avLst/>
              </a:prstTxWarp>
              <a:spAutoFit/>
            </a:bodyPr>
            <a:lstStyle/>
            <a:p>
              <a:r>
                <a:rPr lang="en-US" sz="2200" b="0" dirty="0">
                  <a:solidFill>
                    <a:srgbClr val="FF0000"/>
                  </a:solidFill>
                  <a:latin typeface="Helvetica Neue"/>
                </a:rPr>
                <a:t>A</a:t>
              </a:r>
            </a:p>
          </p:txBody>
        </p:sp>
        <p:sp>
          <p:nvSpPr>
            <p:cNvPr id="803964" name="Rectangle 124"/>
            <p:cNvSpPr>
              <a:spLocks noChangeArrowheads="1"/>
            </p:cNvSpPr>
            <p:nvPr/>
          </p:nvSpPr>
          <p:spPr bwMode="auto">
            <a:xfrm>
              <a:off x="2880" y="3456"/>
              <a:ext cx="224" cy="269"/>
            </a:xfrm>
            <a:prstGeom prst="rect">
              <a:avLst/>
            </a:prstGeom>
            <a:noFill/>
            <a:ln w="9525">
              <a:noFill/>
              <a:miter lim="800000"/>
              <a:headEnd/>
              <a:tailEnd/>
            </a:ln>
            <a:effectLst/>
          </p:spPr>
          <p:txBody>
            <a:bodyPr wrap="none">
              <a:prstTxWarp prst="textNoShape">
                <a:avLst/>
              </a:prstTxWarp>
              <a:spAutoFit/>
            </a:bodyPr>
            <a:lstStyle/>
            <a:p>
              <a:r>
                <a:rPr lang="en-US" sz="2200" b="0" dirty="0">
                  <a:solidFill>
                    <a:srgbClr val="FF0000"/>
                  </a:solidFill>
                  <a:latin typeface="Helvetica Neue"/>
                </a:rPr>
                <a:t>F</a:t>
              </a:r>
            </a:p>
          </p:txBody>
        </p:sp>
        <p:sp>
          <p:nvSpPr>
            <p:cNvPr id="803965" name="Rectangle 125"/>
            <p:cNvSpPr>
              <a:spLocks noChangeArrowheads="1"/>
            </p:cNvSpPr>
            <p:nvPr/>
          </p:nvSpPr>
          <p:spPr bwMode="auto">
            <a:xfrm>
              <a:off x="4039" y="3456"/>
              <a:ext cx="233" cy="269"/>
            </a:xfrm>
            <a:prstGeom prst="rect">
              <a:avLst/>
            </a:prstGeom>
            <a:noFill/>
            <a:ln w="9525">
              <a:noFill/>
              <a:miter lim="800000"/>
              <a:headEnd/>
              <a:tailEnd/>
            </a:ln>
            <a:effectLst/>
          </p:spPr>
          <p:txBody>
            <a:bodyPr wrap="none">
              <a:prstTxWarp prst="textNoShape">
                <a:avLst/>
              </a:prstTxWarp>
              <a:spAutoFit/>
            </a:bodyPr>
            <a:lstStyle/>
            <a:p>
              <a:r>
                <a:rPr lang="en-US" sz="2200" b="0" dirty="0">
                  <a:solidFill>
                    <a:srgbClr val="FF0000"/>
                  </a:solidFill>
                  <a:latin typeface="Helvetica Neue"/>
                </a:rPr>
                <a:t>E</a:t>
              </a:r>
            </a:p>
          </p:txBody>
        </p:sp>
        <p:sp>
          <p:nvSpPr>
            <p:cNvPr id="803966" name="Rectangle 126"/>
            <p:cNvSpPr>
              <a:spLocks noChangeArrowheads="1"/>
            </p:cNvSpPr>
            <p:nvPr/>
          </p:nvSpPr>
          <p:spPr bwMode="auto">
            <a:xfrm>
              <a:off x="664" y="3115"/>
              <a:ext cx="4632" cy="616"/>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3967" name="AutoShape 127"/>
            <p:cNvSpPr>
              <a:spLocks noChangeArrowheads="1"/>
            </p:cNvSpPr>
            <p:nvPr/>
          </p:nvSpPr>
          <p:spPr bwMode="auto">
            <a:xfrm>
              <a:off x="2511" y="3650"/>
              <a:ext cx="930" cy="382"/>
            </a:xfrm>
            <a:prstGeom prst="wedgeEllipseCallout">
              <a:avLst>
                <a:gd name="adj1" fmla="val 755"/>
                <a:gd name="adj2" fmla="val -96333"/>
              </a:avLst>
            </a:prstGeom>
            <a:solidFill>
              <a:srgbClr val="FFFF99"/>
            </a:solidFill>
            <a:ln w="9525">
              <a:solidFill>
                <a:schemeClr val="tx1"/>
              </a:solidFill>
              <a:miter lim="800000"/>
              <a:headEnd/>
              <a:tailEnd/>
            </a:ln>
            <a:effectLst/>
          </p:spPr>
          <p:txBody>
            <a:bodyPr wrap="none" anchor="ctr">
              <a:prstTxWarp prst="textNoShape">
                <a:avLst/>
              </a:prstTxWarp>
            </a:bodyPr>
            <a:lstStyle/>
            <a:p>
              <a:pPr algn="ctr"/>
              <a:r>
                <a:rPr lang="en-US" sz="2200" b="0" dirty="0">
                  <a:solidFill>
                    <a:srgbClr val="000000"/>
                  </a:solidFill>
                  <a:latin typeface="Helvetica Neue"/>
                </a:rPr>
                <a:t>CAFE</a:t>
              </a:r>
              <a:r>
                <a:rPr lang="en-US" sz="2400" b="0" baseline="-25000" dirty="0">
                  <a:solidFill>
                    <a:srgbClr val="000000"/>
                  </a:solidFill>
                </a:rPr>
                <a:t>16</a:t>
              </a:r>
            </a:p>
          </p:txBody>
        </p:sp>
        <p:sp>
          <p:nvSpPr>
            <p:cNvPr id="803968" name="Rectangle 128"/>
            <p:cNvSpPr>
              <a:spLocks noChangeArrowheads="1"/>
            </p:cNvSpPr>
            <p:nvPr/>
          </p:nvSpPr>
          <p:spPr bwMode="auto">
            <a:xfrm>
              <a:off x="680"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69" name="Rectangle 129"/>
            <p:cNvSpPr>
              <a:spLocks noChangeArrowheads="1"/>
            </p:cNvSpPr>
            <p:nvPr/>
          </p:nvSpPr>
          <p:spPr bwMode="auto">
            <a:xfrm>
              <a:off x="968"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70" name="Rectangle 130"/>
            <p:cNvSpPr>
              <a:spLocks noChangeArrowheads="1"/>
            </p:cNvSpPr>
            <p:nvPr/>
          </p:nvSpPr>
          <p:spPr bwMode="auto">
            <a:xfrm>
              <a:off x="1256"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71" name="Rectangle 131"/>
            <p:cNvSpPr>
              <a:spLocks noChangeArrowheads="1"/>
            </p:cNvSpPr>
            <p:nvPr/>
          </p:nvSpPr>
          <p:spPr bwMode="auto">
            <a:xfrm>
              <a:off x="1544"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72" name="Rectangle 132"/>
            <p:cNvSpPr>
              <a:spLocks noChangeArrowheads="1"/>
            </p:cNvSpPr>
            <p:nvPr/>
          </p:nvSpPr>
          <p:spPr bwMode="auto">
            <a:xfrm>
              <a:off x="1832"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73" name="Rectangle 133"/>
            <p:cNvSpPr>
              <a:spLocks noChangeArrowheads="1"/>
            </p:cNvSpPr>
            <p:nvPr/>
          </p:nvSpPr>
          <p:spPr bwMode="auto">
            <a:xfrm>
              <a:off x="2120"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74" name="Rectangle 134"/>
            <p:cNvSpPr>
              <a:spLocks noChangeArrowheads="1"/>
            </p:cNvSpPr>
            <p:nvPr/>
          </p:nvSpPr>
          <p:spPr bwMode="auto">
            <a:xfrm>
              <a:off x="2408"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75" name="Rectangle 135"/>
            <p:cNvSpPr>
              <a:spLocks noChangeArrowheads="1"/>
            </p:cNvSpPr>
            <p:nvPr/>
          </p:nvSpPr>
          <p:spPr bwMode="auto">
            <a:xfrm>
              <a:off x="2696"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76" name="Rectangle 136"/>
            <p:cNvSpPr>
              <a:spLocks noChangeArrowheads="1"/>
            </p:cNvSpPr>
            <p:nvPr/>
          </p:nvSpPr>
          <p:spPr bwMode="auto">
            <a:xfrm>
              <a:off x="2984"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77" name="Rectangle 137"/>
            <p:cNvSpPr>
              <a:spLocks noChangeArrowheads="1"/>
            </p:cNvSpPr>
            <p:nvPr/>
          </p:nvSpPr>
          <p:spPr bwMode="auto">
            <a:xfrm>
              <a:off x="3272"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78" name="Rectangle 138"/>
            <p:cNvSpPr>
              <a:spLocks noChangeArrowheads="1"/>
            </p:cNvSpPr>
            <p:nvPr/>
          </p:nvSpPr>
          <p:spPr bwMode="auto">
            <a:xfrm>
              <a:off x="3560"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79" name="Rectangle 139"/>
            <p:cNvSpPr>
              <a:spLocks noChangeArrowheads="1"/>
            </p:cNvSpPr>
            <p:nvPr/>
          </p:nvSpPr>
          <p:spPr bwMode="auto">
            <a:xfrm>
              <a:off x="3848"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80" name="Rectangle 140"/>
            <p:cNvSpPr>
              <a:spLocks noChangeArrowheads="1"/>
            </p:cNvSpPr>
            <p:nvPr/>
          </p:nvSpPr>
          <p:spPr bwMode="auto">
            <a:xfrm>
              <a:off x="4136"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81" name="Rectangle 141"/>
            <p:cNvSpPr>
              <a:spLocks noChangeArrowheads="1"/>
            </p:cNvSpPr>
            <p:nvPr/>
          </p:nvSpPr>
          <p:spPr bwMode="auto">
            <a:xfrm>
              <a:off x="4424"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82" name="Rectangle 142"/>
            <p:cNvSpPr>
              <a:spLocks noChangeArrowheads="1"/>
            </p:cNvSpPr>
            <p:nvPr/>
          </p:nvSpPr>
          <p:spPr bwMode="auto">
            <a:xfrm>
              <a:off x="4712"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83" name="Rectangle 143"/>
            <p:cNvSpPr>
              <a:spLocks noChangeArrowheads="1"/>
            </p:cNvSpPr>
            <p:nvPr/>
          </p:nvSpPr>
          <p:spPr bwMode="auto">
            <a:xfrm>
              <a:off x="5000"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84" name="Line 144"/>
            <p:cNvSpPr>
              <a:spLocks noChangeShapeType="1"/>
            </p:cNvSpPr>
            <p:nvPr/>
          </p:nvSpPr>
          <p:spPr bwMode="auto">
            <a:xfrm>
              <a:off x="2984" y="3170"/>
              <a:ext cx="0" cy="294"/>
            </a:xfrm>
            <a:prstGeom prst="line">
              <a:avLst/>
            </a:prstGeom>
            <a:noFill/>
            <a:ln w="222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03985" name="Line 145"/>
            <p:cNvSpPr>
              <a:spLocks noChangeShapeType="1"/>
            </p:cNvSpPr>
            <p:nvPr/>
          </p:nvSpPr>
          <p:spPr bwMode="auto">
            <a:xfrm>
              <a:off x="4136" y="3170"/>
              <a:ext cx="0" cy="294"/>
            </a:xfrm>
            <a:prstGeom prst="line">
              <a:avLst/>
            </a:prstGeom>
            <a:noFill/>
            <a:ln w="222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03986" name="Line 146"/>
            <p:cNvSpPr>
              <a:spLocks noChangeShapeType="1"/>
            </p:cNvSpPr>
            <p:nvPr/>
          </p:nvSpPr>
          <p:spPr bwMode="auto">
            <a:xfrm>
              <a:off x="1832" y="3170"/>
              <a:ext cx="0" cy="294"/>
            </a:xfrm>
            <a:prstGeom prst="line">
              <a:avLst/>
            </a:prstGeom>
            <a:noFill/>
            <a:ln w="222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03918"/>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nodeType="afterEffect">
                                  <p:stCondLst>
                                    <p:cond delay="0"/>
                                  </p:stCondLst>
                                  <p:childTnLst>
                                    <p:set>
                                      <p:cBhvr>
                                        <p:cTn id="13"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803919"/>
                                        </p:tgtEl>
                                        <p:attrNameLst>
                                          <p:attrName>style.visibility</p:attrName>
                                        </p:attrNameLst>
                                      </p:cBhvr>
                                      <p:to>
                                        <p:strVal val="visible"/>
                                      </p:to>
                                    </p:set>
                                  </p:childTnLst>
                                </p:cTn>
                              </p:par>
                            </p:childTnLst>
                          </p:cTn>
                        </p:par>
                        <p:par>
                          <p:cTn id="18" fill="hold">
                            <p:stCondLst>
                              <p:cond delay="0"/>
                            </p:stCondLst>
                            <p:childTnLst>
                              <p:par>
                                <p:cTn id="19" presetID="1" presetClass="entr" presetSubtype="0"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03917"/>
                                        </p:tgtEl>
                                        <p:attrNameLst>
                                          <p:attrName>style.visibility</p:attrName>
                                        </p:attrNameLst>
                                      </p:cBhvr>
                                      <p:to>
                                        <p:strVal val="visible"/>
                                      </p:to>
                                    </p:set>
                                  </p:childTnLst>
                                </p:cTn>
                              </p:par>
                            </p:childTnLst>
                          </p:cTn>
                        </p:par>
                        <p:par>
                          <p:cTn id="25" fill="hold">
                            <p:stCondLst>
                              <p:cond delay="0"/>
                            </p:stCondLst>
                            <p:childTnLst>
                              <p:par>
                                <p:cTn id="26" presetID="1" presetClass="entr" presetSubtype="0" fill="hold" grpId="0" nodeType="afterEffect">
                                  <p:stCondLst>
                                    <p:cond delay="0"/>
                                  </p:stCondLst>
                                  <p:childTnLst>
                                    <p:set>
                                      <p:cBhvr>
                                        <p:cTn id="27" dur="1" fill="hold">
                                          <p:stCondLst>
                                            <p:cond delay="0"/>
                                          </p:stCondLst>
                                        </p:cTn>
                                        <p:tgtEl>
                                          <p:spTgt spid="803920"/>
                                        </p:tgtEl>
                                        <p:attrNameLst>
                                          <p:attrName>style.visibility</p:attrName>
                                        </p:attrNameLst>
                                      </p:cBhvr>
                                      <p:to>
                                        <p:strVal val="visible"/>
                                      </p:to>
                                    </p:set>
                                  </p:childTnLst>
                                </p:cTn>
                              </p:par>
                            </p:childTnLst>
                          </p:cTn>
                        </p:par>
                        <p:par>
                          <p:cTn id="28" fill="hold">
                            <p:stCondLst>
                              <p:cond delay="0"/>
                            </p:stCondLst>
                            <p:childTnLst>
                              <p:par>
                                <p:cTn id="29" presetID="1" presetClass="entr" presetSubtype="0" fill="hold" nodeType="afterEffect">
                                  <p:stCondLst>
                                    <p:cond delay="0"/>
                                  </p:stCondLst>
                                  <p:childTnLst>
                                    <p:set>
                                      <p:cBhvr>
                                        <p:cTn id="30" dur="1" fill="hold">
                                          <p:stCondLst>
                                            <p:cond delay="499"/>
                                          </p:stCondLst>
                                        </p:cTn>
                                        <p:tgtEl>
                                          <p:spTgt spid="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499"/>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3917" grpId="0" animBg="1"/>
      <p:bldP spid="803918" grpId="0" animBg="1"/>
      <p:bldP spid="803919" grpId="0" animBg="1"/>
      <p:bldP spid="803920" grpId="0" animBg="1"/>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0589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Memory and Addresses</a:t>
            </a:r>
            <a:endParaRPr lang="en-US" sz="4000" dirty="0">
              <a:solidFill>
                <a:schemeClr val="tx1"/>
              </a:solidFill>
            </a:endParaRPr>
          </a:p>
        </p:txBody>
      </p:sp>
      <p:sp>
        <p:nvSpPr>
          <p:cNvPr id="805891" name="Rectangle 3"/>
          <p:cNvSpPr>
            <a:spLocks noChangeArrowheads="1"/>
          </p:cNvSpPr>
          <p:nvPr/>
        </p:nvSpPr>
        <p:spPr bwMode="auto">
          <a:xfrm>
            <a:off x="482600" y="1155700"/>
            <a:ext cx="6908800" cy="1435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Every byte inside the primary memory of a machine is identified by a numeric address.  The addresses begin at 0 and extend up to the number of bytes in the machine, as shown in the diagram on the right.</a:t>
            </a:r>
          </a:p>
        </p:txBody>
      </p:sp>
      <p:sp>
        <p:nvSpPr>
          <p:cNvPr id="805894" name="Rectangle 6"/>
          <p:cNvSpPr>
            <a:spLocks noChangeArrowheads="1"/>
          </p:cNvSpPr>
          <p:nvPr/>
        </p:nvSpPr>
        <p:spPr bwMode="auto">
          <a:xfrm>
            <a:off x="482600" y="2578100"/>
            <a:ext cx="6908800" cy="1765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Memory diagrams that show individual bytes are not as useful as those that are organized into words.  The revised diagram on the right now includes four bytes in each of the memory cells, which means that the address numbers increase by four each time.</a:t>
            </a:r>
          </a:p>
        </p:txBody>
      </p:sp>
      <p:sp>
        <p:nvSpPr>
          <p:cNvPr id="805892" name="Rectangle 4"/>
          <p:cNvSpPr>
            <a:spLocks noChangeArrowheads="1"/>
          </p:cNvSpPr>
          <p:nvPr/>
        </p:nvSpPr>
        <p:spPr bwMode="auto">
          <a:xfrm>
            <a:off x="482600" y="4318000"/>
            <a:ext cx="6908800" cy="850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In these slides, addresses are four-digit hexadecimal numbers, which makes them easy to recognize.</a:t>
            </a:r>
          </a:p>
        </p:txBody>
      </p:sp>
      <p:grpSp>
        <p:nvGrpSpPr>
          <p:cNvPr id="2" name="Group 7"/>
          <p:cNvGrpSpPr>
            <a:grpSpLocks/>
          </p:cNvGrpSpPr>
          <p:nvPr/>
        </p:nvGrpSpPr>
        <p:grpSpPr bwMode="auto">
          <a:xfrm>
            <a:off x="8185150" y="1154113"/>
            <a:ext cx="349250" cy="5054600"/>
            <a:chOff x="5156" y="727"/>
            <a:chExt cx="220" cy="3184"/>
          </a:xfrm>
        </p:grpSpPr>
        <p:sp>
          <p:nvSpPr>
            <p:cNvPr id="805896" name="Rectangle 8"/>
            <p:cNvSpPr>
              <a:spLocks noChangeArrowheads="1"/>
            </p:cNvSpPr>
            <p:nvPr/>
          </p:nvSpPr>
          <p:spPr bwMode="auto">
            <a:xfrm>
              <a:off x="5156" y="72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897" name="Rectangle 9"/>
            <p:cNvSpPr>
              <a:spLocks noChangeArrowheads="1"/>
            </p:cNvSpPr>
            <p:nvPr/>
          </p:nvSpPr>
          <p:spPr bwMode="auto">
            <a:xfrm>
              <a:off x="5156" y="84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898" name="Rectangle 10"/>
            <p:cNvSpPr>
              <a:spLocks noChangeArrowheads="1"/>
            </p:cNvSpPr>
            <p:nvPr/>
          </p:nvSpPr>
          <p:spPr bwMode="auto">
            <a:xfrm>
              <a:off x="5156" y="96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899" name="Rectangle 11"/>
            <p:cNvSpPr>
              <a:spLocks noChangeArrowheads="1"/>
            </p:cNvSpPr>
            <p:nvPr/>
          </p:nvSpPr>
          <p:spPr bwMode="auto">
            <a:xfrm>
              <a:off x="5156" y="108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00" name="Rectangle 12"/>
            <p:cNvSpPr>
              <a:spLocks noChangeArrowheads="1"/>
            </p:cNvSpPr>
            <p:nvPr/>
          </p:nvSpPr>
          <p:spPr bwMode="auto">
            <a:xfrm>
              <a:off x="5156" y="120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01" name="Rectangle 13"/>
            <p:cNvSpPr>
              <a:spLocks noChangeArrowheads="1"/>
            </p:cNvSpPr>
            <p:nvPr/>
          </p:nvSpPr>
          <p:spPr bwMode="auto">
            <a:xfrm>
              <a:off x="5156" y="132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02" name="Rectangle 14"/>
            <p:cNvSpPr>
              <a:spLocks noChangeArrowheads="1"/>
            </p:cNvSpPr>
            <p:nvPr/>
          </p:nvSpPr>
          <p:spPr bwMode="auto">
            <a:xfrm>
              <a:off x="5156" y="144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03" name="Rectangle 15"/>
            <p:cNvSpPr>
              <a:spLocks noChangeArrowheads="1"/>
            </p:cNvSpPr>
            <p:nvPr/>
          </p:nvSpPr>
          <p:spPr bwMode="auto">
            <a:xfrm>
              <a:off x="5156" y="156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04" name="Rectangle 16"/>
            <p:cNvSpPr>
              <a:spLocks noChangeArrowheads="1"/>
            </p:cNvSpPr>
            <p:nvPr/>
          </p:nvSpPr>
          <p:spPr bwMode="auto">
            <a:xfrm>
              <a:off x="5156" y="168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05" name="Rectangle 17"/>
            <p:cNvSpPr>
              <a:spLocks noChangeArrowheads="1"/>
            </p:cNvSpPr>
            <p:nvPr/>
          </p:nvSpPr>
          <p:spPr bwMode="auto">
            <a:xfrm>
              <a:off x="5156" y="180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06" name="Rectangle 18"/>
            <p:cNvSpPr>
              <a:spLocks noChangeArrowheads="1"/>
            </p:cNvSpPr>
            <p:nvPr/>
          </p:nvSpPr>
          <p:spPr bwMode="auto">
            <a:xfrm>
              <a:off x="5156" y="192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07" name="Rectangle 19"/>
            <p:cNvSpPr>
              <a:spLocks noChangeArrowheads="1"/>
            </p:cNvSpPr>
            <p:nvPr/>
          </p:nvSpPr>
          <p:spPr bwMode="auto">
            <a:xfrm>
              <a:off x="5156" y="204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08" name="Rectangle 20"/>
            <p:cNvSpPr>
              <a:spLocks noChangeArrowheads="1"/>
            </p:cNvSpPr>
            <p:nvPr/>
          </p:nvSpPr>
          <p:spPr bwMode="auto">
            <a:xfrm>
              <a:off x="5156" y="246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09" name="Rectangle 21"/>
            <p:cNvSpPr>
              <a:spLocks noChangeArrowheads="1"/>
            </p:cNvSpPr>
            <p:nvPr/>
          </p:nvSpPr>
          <p:spPr bwMode="auto">
            <a:xfrm>
              <a:off x="5156" y="258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10" name="Rectangle 22"/>
            <p:cNvSpPr>
              <a:spLocks noChangeArrowheads="1"/>
            </p:cNvSpPr>
            <p:nvPr/>
          </p:nvSpPr>
          <p:spPr bwMode="auto">
            <a:xfrm>
              <a:off x="5156" y="270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11" name="Rectangle 23"/>
            <p:cNvSpPr>
              <a:spLocks noChangeArrowheads="1"/>
            </p:cNvSpPr>
            <p:nvPr/>
          </p:nvSpPr>
          <p:spPr bwMode="auto">
            <a:xfrm>
              <a:off x="5156" y="282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12" name="Rectangle 24"/>
            <p:cNvSpPr>
              <a:spLocks noChangeArrowheads="1"/>
            </p:cNvSpPr>
            <p:nvPr/>
          </p:nvSpPr>
          <p:spPr bwMode="auto">
            <a:xfrm>
              <a:off x="5156" y="294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13" name="Rectangle 25"/>
            <p:cNvSpPr>
              <a:spLocks noChangeArrowheads="1"/>
            </p:cNvSpPr>
            <p:nvPr/>
          </p:nvSpPr>
          <p:spPr bwMode="auto">
            <a:xfrm>
              <a:off x="5156" y="306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14" name="Rectangle 26"/>
            <p:cNvSpPr>
              <a:spLocks noChangeArrowheads="1"/>
            </p:cNvSpPr>
            <p:nvPr/>
          </p:nvSpPr>
          <p:spPr bwMode="auto">
            <a:xfrm>
              <a:off x="5156" y="318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15" name="Rectangle 27"/>
            <p:cNvSpPr>
              <a:spLocks noChangeArrowheads="1"/>
            </p:cNvSpPr>
            <p:nvPr/>
          </p:nvSpPr>
          <p:spPr bwMode="auto">
            <a:xfrm>
              <a:off x="5156" y="330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16" name="Rectangle 28"/>
            <p:cNvSpPr>
              <a:spLocks noChangeArrowheads="1"/>
            </p:cNvSpPr>
            <p:nvPr/>
          </p:nvSpPr>
          <p:spPr bwMode="auto">
            <a:xfrm>
              <a:off x="5156" y="342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17" name="Rectangle 29"/>
            <p:cNvSpPr>
              <a:spLocks noChangeArrowheads="1"/>
            </p:cNvSpPr>
            <p:nvPr/>
          </p:nvSpPr>
          <p:spPr bwMode="auto">
            <a:xfrm>
              <a:off x="5156" y="354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18" name="Rectangle 30"/>
            <p:cNvSpPr>
              <a:spLocks noChangeArrowheads="1"/>
            </p:cNvSpPr>
            <p:nvPr/>
          </p:nvSpPr>
          <p:spPr bwMode="auto">
            <a:xfrm>
              <a:off x="5156" y="366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19" name="Rectangle 31"/>
            <p:cNvSpPr>
              <a:spLocks noChangeArrowheads="1"/>
            </p:cNvSpPr>
            <p:nvPr/>
          </p:nvSpPr>
          <p:spPr bwMode="auto">
            <a:xfrm>
              <a:off x="5156" y="378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grpSp>
      <p:grpSp>
        <p:nvGrpSpPr>
          <p:cNvPr id="3" name="Group 32"/>
          <p:cNvGrpSpPr>
            <a:grpSpLocks/>
          </p:cNvGrpSpPr>
          <p:nvPr/>
        </p:nvGrpSpPr>
        <p:grpSpPr bwMode="auto">
          <a:xfrm>
            <a:off x="7543800" y="1154113"/>
            <a:ext cx="990600" cy="5054600"/>
            <a:chOff x="3696" y="1008"/>
            <a:chExt cx="624" cy="3184"/>
          </a:xfrm>
        </p:grpSpPr>
        <p:sp>
          <p:nvSpPr>
            <p:cNvPr id="805921" name="Rectangle 33"/>
            <p:cNvSpPr>
              <a:spLocks noChangeArrowheads="1"/>
            </p:cNvSpPr>
            <p:nvPr/>
          </p:nvSpPr>
          <p:spPr bwMode="auto">
            <a:xfrm>
              <a:off x="3696" y="100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22" name="Rectangle 34"/>
            <p:cNvSpPr>
              <a:spLocks noChangeArrowheads="1"/>
            </p:cNvSpPr>
            <p:nvPr/>
          </p:nvSpPr>
          <p:spPr bwMode="auto">
            <a:xfrm>
              <a:off x="3696" y="112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23" name="Rectangle 35"/>
            <p:cNvSpPr>
              <a:spLocks noChangeArrowheads="1"/>
            </p:cNvSpPr>
            <p:nvPr/>
          </p:nvSpPr>
          <p:spPr bwMode="auto">
            <a:xfrm>
              <a:off x="3696" y="124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24" name="Rectangle 36"/>
            <p:cNvSpPr>
              <a:spLocks noChangeArrowheads="1"/>
            </p:cNvSpPr>
            <p:nvPr/>
          </p:nvSpPr>
          <p:spPr bwMode="auto">
            <a:xfrm>
              <a:off x="3696" y="136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25" name="Rectangle 37"/>
            <p:cNvSpPr>
              <a:spLocks noChangeArrowheads="1"/>
            </p:cNvSpPr>
            <p:nvPr/>
          </p:nvSpPr>
          <p:spPr bwMode="auto">
            <a:xfrm>
              <a:off x="3696" y="148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26" name="Rectangle 38"/>
            <p:cNvSpPr>
              <a:spLocks noChangeArrowheads="1"/>
            </p:cNvSpPr>
            <p:nvPr/>
          </p:nvSpPr>
          <p:spPr bwMode="auto">
            <a:xfrm>
              <a:off x="3696" y="160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27" name="Rectangle 39"/>
            <p:cNvSpPr>
              <a:spLocks noChangeArrowheads="1"/>
            </p:cNvSpPr>
            <p:nvPr/>
          </p:nvSpPr>
          <p:spPr bwMode="auto">
            <a:xfrm>
              <a:off x="3696" y="172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28" name="Rectangle 40"/>
            <p:cNvSpPr>
              <a:spLocks noChangeArrowheads="1"/>
            </p:cNvSpPr>
            <p:nvPr/>
          </p:nvSpPr>
          <p:spPr bwMode="auto">
            <a:xfrm>
              <a:off x="3696" y="184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29" name="Rectangle 41"/>
            <p:cNvSpPr>
              <a:spLocks noChangeArrowheads="1"/>
            </p:cNvSpPr>
            <p:nvPr/>
          </p:nvSpPr>
          <p:spPr bwMode="auto">
            <a:xfrm>
              <a:off x="3696" y="196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30" name="Rectangle 42"/>
            <p:cNvSpPr>
              <a:spLocks noChangeArrowheads="1"/>
            </p:cNvSpPr>
            <p:nvPr/>
          </p:nvSpPr>
          <p:spPr bwMode="auto">
            <a:xfrm>
              <a:off x="3696" y="208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31" name="Rectangle 43"/>
            <p:cNvSpPr>
              <a:spLocks noChangeArrowheads="1"/>
            </p:cNvSpPr>
            <p:nvPr/>
          </p:nvSpPr>
          <p:spPr bwMode="auto">
            <a:xfrm>
              <a:off x="3696" y="220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32" name="Rectangle 44"/>
            <p:cNvSpPr>
              <a:spLocks noChangeArrowheads="1"/>
            </p:cNvSpPr>
            <p:nvPr/>
          </p:nvSpPr>
          <p:spPr bwMode="auto">
            <a:xfrm>
              <a:off x="3696" y="232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33" name="Rectangle 45"/>
            <p:cNvSpPr>
              <a:spLocks noChangeArrowheads="1"/>
            </p:cNvSpPr>
            <p:nvPr/>
          </p:nvSpPr>
          <p:spPr bwMode="auto">
            <a:xfrm>
              <a:off x="3696" y="275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34" name="Rectangle 46"/>
            <p:cNvSpPr>
              <a:spLocks noChangeArrowheads="1"/>
            </p:cNvSpPr>
            <p:nvPr/>
          </p:nvSpPr>
          <p:spPr bwMode="auto">
            <a:xfrm>
              <a:off x="3696" y="287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35" name="Rectangle 47"/>
            <p:cNvSpPr>
              <a:spLocks noChangeArrowheads="1"/>
            </p:cNvSpPr>
            <p:nvPr/>
          </p:nvSpPr>
          <p:spPr bwMode="auto">
            <a:xfrm>
              <a:off x="3696" y="299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36" name="Rectangle 48"/>
            <p:cNvSpPr>
              <a:spLocks noChangeArrowheads="1"/>
            </p:cNvSpPr>
            <p:nvPr/>
          </p:nvSpPr>
          <p:spPr bwMode="auto">
            <a:xfrm>
              <a:off x="3696" y="311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37" name="Rectangle 49"/>
            <p:cNvSpPr>
              <a:spLocks noChangeArrowheads="1"/>
            </p:cNvSpPr>
            <p:nvPr/>
          </p:nvSpPr>
          <p:spPr bwMode="auto">
            <a:xfrm>
              <a:off x="3696" y="323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38" name="Rectangle 50"/>
            <p:cNvSpPr>
              <a:spLocks noChangeArrowheads="1"/>
            </p:cNvSpPr>
            <p:nvPr/>
          </p:nvSpPr>
          <p:spPr bwMode="auto">
            <a:xfrm>
              <a:off x="3696" y="335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39" name="Rectangle 51"/>
            <p:cNvSpPr>
              <a:spLocks noChangeArrowheads="1"/>
            </p:cNvSpPr>
            <p:nvPr/>
          </p:nvSpPr>
          <p:spPr bwMode="auto">
            <a:xfrm>
              <a:off x="3696" y="347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40" name="Rectangle 52"/>
            <p:cNvSpPr>
              <a:spLocks noChangeArrowheads="1"/>
            </p:cNvSpPr>
            <p:nvPr/>
          </p:nvSpPr>
          <p:spPr bwMode="auto">
            <a:xfrm>
              <a:off x="3696" y="359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41" name="Rectangle 53"/>
            <p:cNvSpPr>
              <a:spLocks noChangeArrowheads="1"/>
            </p:cNvSpPr>
            <p:nvPr/>
          </p:nvSpPr>
          <p:spPr bwMode="auto">
            <a:xfrm>
              <a:off x="3696" y="371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42" name="Rectangle 54"/>
            <p:cNvSpPr>
              <a:spLocks noChangeArrowheads="1"/>
            </p:cNvSpPr>
            <p:nvPr/>
          </p:nvSpPr>
          <p:spPr bwMode="auto">
            <a:xfrm>
              <a:off x="3696" y="383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43" name="Rectangle 55"/>
            <p:cNvSpPr>
              <a:spLocks noChangeArrowheads="1"/>
            </p:cNvSpPr>
            <p:nvPr/>
          </p:nvSpPr>
          <p:spPr bwMode="auto">
            <a:xfrm>
              <a:off x="3696" y="395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44" name="Rectangle 56"/>
            <p:cNvSpPr>
              <a:spLocks noChangeArrowheads="1"/>
            </p:cNvSpPr>
            <p:nvPr/>
          </p:nvSpPr>
          <p:spPr bwMode="auto">
            <a:xfrm>
              <a:off x="3696" y="407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grpSp>
      <p:grpSp>
        <p:nvGrpSpPr>
          <p:cNvPr id="4" name="Group 57"/>
          <p:cNvGrpSpPr>
            <a:grpSpLocks/>
          </p:cNvGrpSpPr>
          <p:nvPr/>
        </p:nvGrpSpPr>
        <p:grpSpPr bwMode="auto">
          <a:xfrm>
            <a:off x="7473950" y="1149350"/>
            <a:ext cx="720725" cy="5062538"/>
            <a:chOff x="4708" y="724"/>
            <a:chExt cx="454" cy="3189"/>
          </a:xfrm>
        </p:grpSpPr>
        <p:sp>
          <p:nvSpPr>
            <p:cNvPr id="805946" name="Rectangle 58"/>
            <p:cNvSpPr>
              <a:spLocks noChangeArrowheads="1"/>
            </p:cNvSpPr>
            <p:nvPr/>
          </p:nvSpPr>
          <p:spPr bwMode="auto">
            <a:xfrm>
              <a:off x="4708" y="726"/>
              <a:ext cx="454" cy="3187"/>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47" name="Line 59"/>
            <p:cNvSpPr>
              <a:spLocks noChangeShapeType="1"/>
            </p:cNvSpPr>
            <p:nvPr/>
          </p:nvSpPr>
          <p:spPr bwMode="auto">
            <a:xfrm>
              <a:off x="5158" y="724"/>
              <a:ext cx="0" cy="1447"/>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05948" name="Line 60"/>
            <p:cNvSpPr>
              <a:spLocks noChangeShapeType="1"/>
            </p:cNvSpPr>
            <p:nvPr/>
          </p:nvSpPr>
          <p:spPr bwMode="auto">
            <a:xfrm>
              <a:off x="5160" y="2465"/>
              <a:ext cx="0" cy="1433"/>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grpSp>
      <p:grpSp>
        <p:nvGrpSpPr>
          <p:cNvPr id="5" name="Group 61"/>
          <p:cNvGrpSpPr>
            <a:grpSpLocks/>
          </p:cNvGrpSpPr>
          <p:nvPr/>
        </p:nvGrpSpPr>
        <p:grpSpPr bwMode="auto">
          <a:xfrm>
            <a:off x="8201025" y="1171575"/>
            <a:ext cx="325438" cy="2266950"/>
            <a:chOff x="5166" y="738"/>
            <a:chExt cx="205" cy="1428"/>
          </a:xfrm>
        </p:grpSpPr>
        <p:sp>
          <p:nvSpPr>
            <p:cNvPr id="805950" name="Rectangle 62"/>
            <p:cNvSpPr>
              <a:spLocks noChangeArrowheads="1"/>
            </p:cNvSpPr>
            <p:nvPr/>
          </p:nvSpPr>
          <p:spPr bwMode="auto">
            <a:xfrm>
              <a:off x="5166" y="738"/>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51" name="Rectangle 63"/>
            <p:cNvSpPr>
              <a:spLocks noChangeArrowheads="1"/>
            </p:cNvSpPr>
            <p:nvPr/>
          </p:nvSpPr>
          <p:spPr bwMode="auto">
            <a:xfrm>
              <a:off x="5166" y="859"/>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52" name="Rectangle 64"/>
            <p:cNvSpPr>
              <a:spLocks noChangeArrowheads="1"/>
            </p:cNvSpPr>
            <p:nvPr/>
          </p:nvSpPr>
          <p:spPr bwMode="auto">
            <a:xfrm>
              <a:off x="5166" y="979"/>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53" name="Rectangle 65"/>
            <p:cNvSpPr>
              <a:spLocks noChangeArrowheads="1"/>
            </p:cNvSpPr>
            <p:nvPr/>
          </p:nvSpPr>
          <p:spPr bwMode="auto">
            <a:xfrm>
              <a:off x="5166" y="1099"/>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54" name="Rectangle 66"/>
            <p:cNvSpPr>
              <a:spLocks noChangeArrowheads="1"/>
            </p:cNvSpPr>
            <p:nvPr/>
          </p:nvSpPr>
          <p:spPr bwMode="auto">
            <a:xfrm>
              <a:off x="5166" y="1219"/>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55" name="Rectangle 67"/>
            <p:cNvSpPr>
              <a:spLocks noChangeArrowheads="1"/>
            </p:cNvSpPr>
            <p:nvPr/>
          </p:nvSpPr>
          <p:spPr bwMode="auto">
            <a:xfrm>
              <a:off x="5166" y="1339"/>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56" name="Rectangle 68"/>
            <p:cNvSpPr>
              <a:spLocks noChangeArrowheads="1"/>
            </p:cNvSpPr>
            <p:nvPr/>
          </p:nvSpPr>
          <p:spPr bwMode="auto">
            <a:xfrm>
              <a:off x="5166" y="1459"/>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57" name="Rectangle 69"/>
            <p:cNvSpPr>
              <a:spLocks noChangeArrowheads="1"/>
            </p:cNvSpPr>
            <p:nvPr/>
          </p:nvSpPr>
          <p:spPr bwMode="auto">
            <a:xfrm>
              <a:off x="5166" y="1579"/>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58" name="Rectangle 70"/>
            <p:cNvSpPr>
              <a:spLocks noChangeArrowheads="1"/>
            </p:cNvSpPr>
            <p:nvPr/>
          </p:nvSpPr>
          <p:spPr bwMode="auto">
            <a:xfrm>
              <a:off x="5166" y="1699"/>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59" name="Rectangle 71"/>
            <p:cNvSpPr>
              <a:spLocks noChangeArrowheads="1"/>
            </p:cNvSpPr>
            <p:nvPr/>
          </p:nvSpPr>
          <p:spPr bwMode="auto">
            <a:xfrm>
              <a:off x="5166" y="1819"/>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60" name="Rectangle 72"/>
            <p:cNvSpPr>
              <a:spLocks noChangeArrowheads="1"/>
            </p:cNvSpPr>
            <p:nvPr/>
          </p:nvSpPr>
          <p:spPr bwMode="auto">
            <a:xfrm>
              <a:off x="5166" y="1939"/>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61" name="Rectangle 73"/>
            <p:cNvSpPr>
              <a:spLocks noChangeArrowheads="1"/>
            </p:cNvSpPr>
            <p:nvPr/>
          </p:nvSpPr>
          <p:spPr bwMode="auto">
            <a:xfrm>
              <a:off x="5166" y="2059"/>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grpSp>
      <p:grpSp>
        <p:nvGrpSpPr>
          <p:cNvPr id="6" name="Group 74"/>
          <p:cNvGrpSpPr>
            <a:grpSpLocks/>
          </p:cNvGrpSpPr>
          <p:nvPr/>
        </p:nvGrpSpPr>
        <p:grpSpPr bwMode="auto">
          <a:xfrm>
            <a:off x="8204200" y="3935413"/>
            <a:ext cx="325438" cy="2266950"/>
            <a:chOff x="5176" y="2479"/>
            <a:chExt cx="205" cy="1428"/>
          </a:xfrm>
        </p:grpSpPr>
        <p:sp>
          <p:nvSpPr>
            <p:cNvPr id="805963" name="Rectangle 75"/>
            <p:cNvSpPr>
              <a:spLocks noChangeArrowheads="1"/>
            </p:cNvSpPr>
            <p:nvPr/>
          </p:nvSpPr>
          <p:spPr bwMode="auto">
            <a:xfrm>
              <a:off x="5176" y="2479"/>
              <a:ext cx="205" cy="100"/>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64" name="Rectangle 76"/>
            <p:cNvSpPr>
              <a:spLocks noChangeArrowheads="1"/>
            </p:cNvSpPr>
            <p:nvPr/>
          </p:nvSpPr>
          <p:spPr bwMode="auto">
            <a:xfrm>
              <a:off x="5176" y="2600"/>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65" name="Rectangle 77"/>
            <p:cNvSpPr>
              <a:spLocks noChangeArrowheads="1"/>
            </p:cNvSpPr>
            <p:nvPr/>
          </p:nvSpPr>
          <p:spPr bwMode="auto">
            <a:xfrm>
              <a:off x="5176" y="2720"/>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66" name="Rectangle 78"/>
            <p:cNvSpPr>
              <a:spLocks noChangeArrowheads="1"/>
            </p:cNvSpPr>
            <p:nvPr/>
          </p:nvSpPr>
          <p:spPr bwMode="auto">
            <a:xfrm>
              <a:off x="5176" y="2840"/>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67" name="Rectangle 79"/>
            <p:cNvSpPr>
              <a:spLocks noChangeArrowheads="1"/>
            </p:cNvSpPr>
            <p:nvPr/>
          </p:nvSpPr>
          <p:spPr bwMode="auto">
            <a:xfrm>
              <a:off x="5176" y="2960"/>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68" name="Rectangle 80"/>
            <p:cNvSpPr>
              <a:spLocks noChangeArrowheads="1"/>
            </p:cNvSpPr>
            <p:nvPr/>
          </p:nvSpPr>
          <p:spPr bwMode="auto">
            <a:xfrm>
              <a:off x="5176" y="3080"/>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69" name="Rectangle 81"/>
            <p:cNvSpPr>
              <a:spLocks noChangeArrowheads="1"/>
            </p:cNvSpPr>
            <p:nvPr/>
          </p:nvSpPr>
          <p:spPr bwMode="auto">
            <a:xfrm>
              <a:off x="5176" y="3200"/>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70" name="Rectangle 82"/>
            <p:cNvSpPr>
              <a:spLocks noChangeArrowheads="1"/>
            </p:cNvSpPr>
            <p:nvPr/>
          </p:nvSpPr>
          <p:spPr bwMode="auto">
            <a:xfrm>
              <a:off x="5176" y="3320"/>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71" name="Rectangle 83"/>
            <p:cNvSpPr>
              <a:spLocks noChangeArrowheads="1"/>
            </p:cNvSpPr>
            <p:nvPr/>
          </p:nvSpPr>
          <p:spPr bwMode="auto">
            <a:xfrm>
              <a:off x="5176" y="3440"/>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72" name="Rectangle 84"/>
            <p:cNvSpPr>
              <a:spLocks noChangeArrowheads="1"/>
            </p:cNvSpPr>
            <p:nvPr/>
          </p:nvSpPr>
          <p:spPr bwMode="auto">
            <a:xfrm>
              <a:off x="5176" y="3560"/>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73" name="Rectangle 85"/>
            <p:cNvSpPr>
              <a:spLocks noChangeArrowheads="1"/>
            </p:cNvSpPr>
            <p:nvPr/>
          </p:nvSpPr>
          <p:spPr bwMode="auto">
            <a:xfrm>
              <a:off x="5176" y="3680"/>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74" name="Rectangle 86"/>
            <p:cNvSpPr>
              <a:spLocks noChangeArrowheads="1"/>
            </p:cNvSpPr>
            <p:nvPr/>
          </p:nvSpPr>
          <p:spPr bwMode="auto">
            <a:xfrm>
              <a:off x="5176" y="3800"/>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grpSp>
      <p:grpSp>
        <p:nvGrpSpPr>
          <p:cNvPr id="7" name="Group 87"/>
          <p:cNvGrpSpPr>
            <a:grpSpLocks/>
          </p:cNvGrpSpPr>
          <p:nvPr/>
        </p:nvGrpSpPr>
        <p:grpSpPr bwMode="auto">
          <a:xfrm>
            <a:off x="7543800" y="1154113"/>
            <a:ext cx="990600" cy="5054600"/>
            <a:chOff x="3696" y="1008"/>
            <a:chExt cx="624" cy="3184"/>
          </a:xfrm>
        </p:grpSpPr>
        <p:sp>
          <p:nvSpPr>
            <p:cNvPr id="805976" name="Rectangle 88"/>
            <p:cNvSpPr>
              <a:spLocks noChangeArrowheads="1"/>
            </p:cNvSpPr>
            <p:nvPr/>
          </p:nvSpPr>
          <p:spPr bwMode="auto">
            <a:xfrm>
              <a:off x="3696" y="100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77" name="Rectangle 89"/>
            <p:cNvSpPr>
              <a:spLocks noChangeArrowheads="1"/>
            </p:cNvSpPr>
            <p:nvPr/>
          </p:nvSpPr>
          <p:spPr bwMode="auto">
            <a:xfrm>
              <a:off x="3696" y="112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78" name="Rectangle 90"/>
            <p:cNvSpPr>
              <a:spLocks noChangeArrowheads="1"/>
            </p:cNvSpPr>
            <p:nvPr/>
          </p:nvSpPr>
          <p:spPr bwMode="auto">
            <a:xfrm>
              <a:off x="3696" y="124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79" name="Rectangle 91"/>
            <p:cNvSpPr>
              <a:spLocks noChangeArrowheads="1"/>
            </p:cNvSpPr>
            <p:nvPr/>
          </p:nvSpPr>
          <p:spPr bwMode="auto">
            <a:xfrm>
              <a:off x="3696" y="136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80" name="Rectangle 92"/>
            <p:cNvSpPr>
              <a:spLocks noChangeArrowheads="1"/>
            </p:cNvSpPr>
            <p:nvPr/>
          </p:nvSpPr>
          <p:spPr bwMode="auto">
            <a:xfrm>
              <a:off x="3696" y="148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81" name="Rectangle 93"/>
            <p:cNvSpPr>
              <a:spLocks noChangeArrowheads="1"/>
            </p:cNvSpPr>
            <p:nvPr/>
          </p:nvSpPr>
          <p:spPr bwMode="auto">
            <a:xfrm>
              <a:off x="3696" y="160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82" name="Rectangle 94"/>
            <p:cNvSpPr>
              <a:spLocks noChangeArrowheads="1"/>
            </p:cNvSpPr>
            <p:nvPr/>
          </p:nvSpPr>
          <p:spPr bwMode="auto">
            <a:xfrm>
              <a:off x="3696" y="172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83" name="Rectangle 95"/>
            <p:cNvSpPr>
              <a:spLocks noChangeArrowheads="1"/>
            </p:cNvSpPr>
            <p:nvPr/>
          </p:nvSpPr>
          <p:spPr bwMode="auto">
            <a:xfrm>
              <a:off x="3696" y="184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84" name="Rectangle 96"/>
            <p:cNvSpPr>
              <a:spLocks noChangeArrowheads="1"/>
            </p:cNvSpPr>
            <p:nvPr/>
          </p:nvSpPr>
          <p:spPr bwMode="auto">
            <a:xfrm>
              <a:off x="3696" y="196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85" name="Rectangle 97"/>
            <p:cNvSpPr>
              <a:spLocks noChangeArrowheads="1"/>
            </p:cNvSpPr>
            <p:nvPr/>
          </p:nvSpPr>
          <p:spPr bwMode="auto">
            <a:xfrm>
              <a:off x="3696" y="208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86" name="Rectangle 98"/>
            <p:cNvSpPr>
              <a:spLocks noChangeArrowheads="1"/>
            </p:cNvSpPr>
            <p:nvPr/>
          </p:nvSpPr>
          <p:spPr bwMode="auto">
            <a:xfrm>
              <a:off x="3696" y="220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87" name="Rectangle 99"/>
            <p:cNvSpPr>
              <a:spLocks noChangeArrowheads="1"/>
            </p:cNvSpPr>
            <p:nvPr/>
          </p:nvSpPr>
          <p:spPr bwMode="auto">
            <a:xfrm>
              <a:off x="3696" y="232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88" name="Rectangle 100"/>
            <p:cNvSpPr>
              <a:spLocks noChangeArrowheads="1"/>
            </p:cNvSpPr>
            <p:nvPr/>
          </p:nvSpPr>
          <p:spPr bwMode="auto">
            <a:xfrm>
              <a:off x="3696" y="275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89" name="Rectangle 101"/>
            <p:cNvSpPr>
              <a:spLocks noChangeArrowheads="1"/>
            </p:cNvSpPr>
            <p:nvPr/>
          </p:nvSpPr>
          <p:spPr bwMode="auto">
            <a:xfrm>
              <a:off x="3696" y="287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90" name="Rectangle 102"/>
            <p:cNvSpPr>
              <a:spLocks noChangeArrowheads="1"/>
            </p:cNvSpPr>
            <p:nvPr/>
          </p:nvSpPr>
          <p:spPr bwMode="auto">
            <a:xfrm>
              <a:off x="3696" y="299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91" name="Rectangle 103"/>
            <p:cNvSpPr>
              <a:spLocks noChangeArrowheads="1"/>
            </p:cNvSpPr>
            <p:nvPr/>
          </p:nvSpPr>
          <p:spPr bwMode="auto">
            <a:xfrm>
              <a:off x="3696" y="311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92" name="Rectangle 104"/>
            <p:cNvSpPr>
              <a:spLocks noChangeArrowheads="1"/>
            </p:cNvSpPr>
            <p:nvPr/>
          </p:nvSpPr>
          <p:spPr bwMode="auto">
            <a:xfrm>
              <a:off x="3696" y="323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93" name="Rectangle 105"/>
            <p:cNvSpPr>
              <a:spLocks noChangeArrowheads="1"/>
            </p:cNvSpPr>
            <p:nvPr/>
          </p:nvSpPr>
          <p:spPr bwMode="auto">
            <a:xfrm>
              <a:off x="3696" y="335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94" name="Rectangle 106"/>
            <p:cNvSpPr>
              <a:spLocks noChangeArrowheads="1"/>
            </p:cNvSpPr>
            <p:nvPr/>
          </p:nvSpPr>
          <p:spPr bwMode="auto">
            <a:xfrm>
              <a:off x="3696" y="347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95" name="Rectangle 107"/>
            <p:cNvSpPr>
              <a:spLocks noChangeArrowheads="1"/>
            </p:cNvSpPr>
            <p:nvPr/>
          </p:nvSpPr>
          <p:spPr bwMode="auto">
            <a:xfrm>
              <a:off x="3696" y="359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96" name="Rectangle 108"/>
            <p:cNvSpPr>
              <a:spLocks noChangeArrowheads="1"/>
            </p:cNvSpPr>
            <p:nvPr/>
          </p:nvSpPr>
          <p:spPr bwMode="auto">
            <a:xfrm>
              <a:off x="3696" y="371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97" name="Rectangle 109"/>
            <p:cNvSpPr>
              <a:spLocks noChangeArrowheads="1"/>
            </p:cNvSpPr>
            <p:nvPr/>
          </p:nvSpPr>
          <p:spPr bwMode="auto">
            <a:xfrm>
              <a:off x="3696" y="383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98" name="Rectangle 110"/>
            <p:cNvSpPr>
              <a:spLocks noChangeArrowheads="1"/>
            </p:cNvSpPr>
            <p:nvPr/>
          </p:nvSpPr>
          <p:spPr bwMode="auto">
            <a:xfrm>
              <a:off x="3696" y="395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99" name="Rectangle 111"/>
            <p:cNvSpPr>
              <a:spLocks noChangeArrowheads="1"/>
            </p:cNvSpPr>
            <p:nvPr/>
          </p:nvSpPr>
          <p:spPr bwMode="auto">
            <a:xfrm>
              <a:off x="3696" y="407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grpSp>
      <p:sp>
        <p:nvSpPr>
          <p:cNvPr id="806000" name="Rectangle 112"/>
          <p:cNvSpPr>
            <a:spLocks noChangeArrowheads="1"/>
          </p:cNvSpPr>
          <p:nvPr/>
        </p:nvSpPr>
        <p:spPr bwMode="auto">
          <a:xfrm>
            <a:off x="8547100" y="1130905"/>
            <a:ext cx="587375" cy="508317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8" name="Group 113"/>
          <p:cNvGrpSpPr>
            <a:grpSpLocks/>
          </p:cNvGrpSpPr>
          <p:nvPr/>
        </p:nvGrpSpPr>
        <p:grpSpPr bwMode="auto">
          <a:xfrm>
            <a:off x="8483600" y="1130905"/>
            <a:ext cx="625475" cy="5105400"/>
            <a:chOff x="5344" y="720"/>
            <a:chExt cx="320" cy="3216"/>
          </a:xfrm>
        </p:grpSpPr>
        <p:sp>
          <p:nvSpPr>
            <p:cNvPr id="806002" name="Rectangle 114"/>
            <p:cNvSpPr>
              <a:spLocks noChangeArrowheads="1"/>
            </p:cNvSpPr>
            <p:nvPr/>
          </p:nvSpPr>
          <p:spPr bwMode="auto">
            <a:xfrm>
              <a:off x="5344" y="72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0000</a:t>
              </a:r>
            </a:p>
          </p:txBody>
        </p:sp>
        <p:sp>
          <p:nvSpPr>
            <p:cNvPr id="806003" name="Rectangle 115"/>
            <p:cNvSpPr>
              <a:spLocks noChangeArrowheads="1"/>
            </p:cNvSpPr>
            <p:nvPr/>
          </p:nvSpPr>
          <p:spPr bwMode="auto">
            <a:xfrm>
              <a:off x="5344" y="84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0001</a:t>
              </a:r>
            </a:p>
          </p:txBody>
        </p:sp>
        <p:sp>
          <p:nvSpPr>
            <p:cNvPr id="806004" name="Rectangle 116"/>
            <p:cNvSpPr>
              <a:spLocks noChangeArrowheads="1"/>
            </p:cNvSpPr>
            <p:nvPr/>
          </p:nvSpPr>
          <p:spPr bwMode="auto">
            <a:xfrm>
              <a:off x="5344" y="96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0002</a:t>
              </a:r>
            </a:p>
          </p:txBody>
        </p:sp>
        <p:sp>
          <p:nvSpPr>
            <p:cNvPr id="806005" name="Rectangle 117"/>
            <p:cNvSpPr>
              <a:spLocks noChangeArrowheads="1"/>
            </p:cNvSpPr>
            <p:nvPr/>
          </p:nvSpPr>
          <p:spPr bwMode="auto">
            <a:xfrm>
              <a:off x="5344" y="108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0003</a:t>
              </a:r>
            </a:p>
          </p:txBody>
        </p:sp>
        <p:sp>
          <p:nvSpPr>
            <p:cNvPr id="806006" name="Rectangle 118"/>
            <p:cNvSpPr>
              <a:spLocks noChangeArrowheads="1"/>
            </p:cNvSpPr>
            <p:nvPr/>
          </p:nvSpPr>
          <p:spPr bwMode="auto">
            <a:xfrm>
              <a:off x="5344" y="120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0004</a:t>
              </a:r>
            </a:p>
          </p:txBody>
        </p:sp>
        <p:sp>
          <p:nvSpPr>
            <p:cNvPr id="806007" name="Rectangle 119"/>
            <p:cNvSpPr>
              <a:spLocks noChangeArrowheads="1"/>
            </p:cNvSpPr>
            <p:nvPr/>
          </p:nvSpPr>
          <p:spPr bwMode="auto">
            <a:xfrm>
              <a:off x="5344" y="132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0005</a:t>
              </a:r>
            </a:p>
          </p:txBody>
        </p:sp>
        <p:sp>
          <p:nvSpPr>
            <p:cNvPr id="806008" name="Rectangle 120"/>
            <p:cNvSpPr>
              <a:spLocks noChangeArrowheads="1"/>
            </p:cNvSpPr>
            <p:nvPr/>
          </p:nvSpPr>
          <p:spPr bwMode="auto">
            <a:xfrm>
              <a:off x="5344" y="144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0006</a:t>
              </a:r>
            </a:p>
          </p:txBody>
        </p:sp>
        <p:sp>
          <p:nvSpPr>
            <p:cNvPr id="806009" name="Rectangle 121"/>
            <p:cNvSpPr>
              <a:spLocks noChangeArrowheads="1"/>
            </p:cNvSpPr>
            <p:nvPr/>
          </p:nvSpPr>
          <p:spPr bwMode="auto">
            <a:xfrm>
              <a:off x="5344" y="156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0007</a:t>
              </a:r>
            </a:p>
          </p:txBody>
        </p:sp>
        <p:sp>
          <p:nvSpPr>
            <p:cNvPr id="806010" name="Rectangle 122"/>
            <p:cNvSpPr>
              <a:spLocks noChangeArrowheads="1"/>
            </p:cNvSpPr>
            <p:nvPr/>
          </p:nvSpPr>
          <p:spPr bwMode="auto">
            <a:xfrm>
              <a:off x="5344" y="168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0008</a:t>
              </a:r>
            </a:p>
          </p:txBody>
        </p:sp>
        <p:sp>
          <p:nvSpPr>
            <p:cNvPr id="806011" name="Rectangle 123"/>
            <p:cNvSpPr>
              <a:spLocks noChangeArrowheads="1"/>
            </p:cNvSpPr>
            <p:nvPr/>
          </p:nvSpPr>
          <p:spPr bwMode="auto">
            <a:xfrm>
              <a:off x="5344" y="180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0009</a:t>
              </a:r>
            </a:p>
          </p:txBody>
        </p:sp>
        <p:sp>
          <p:nvSpPr>
            <p:cNvPr id="806012" name="Rectangle 124"/>
            <p:cNvSpPr>
              <a:spLocks noChangeArrowheads="1"/>
            </p:cNvSpPr>
            <p:nvPr/>
          </p:nvSpPr>
          <p:spPr bwMode="auto">
            <a:xfrm>
              <a:off x="5344" y="192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000A</a:t>
              </a:r>
            </a:p>
          </p:txBody>
        </p:sp>
        <p:sp>
          <p:nvSpPr>
            <p:cNvPr id="806013" name="Rectangle 125"/>
            <p:cNvSpPr>
              <a:spLocks noChangeArrowheads="1"/>
            </p:cNvSpPr>
            <p:nvPr/>
          </p:nvSpPr>
          <p:spPr bwMode="auto">
            <a:xfrm>
              <a:off x="5344" y="204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000B</a:t>
              </a:r>
            </a:p>
          </p:txBody>
        </p:sp>
        <p:sp>
          <p:nvSpPr>
            <p:cNvPr id="806014" name="Rectangle 126"/>
            <p:cNvSpPr>
              <a:spLocks noChangeArrowheads="1"/>
            </p:cNvSpPr>
            <p:nvPr/>
          </p:nvSpPr>
          <p:spPr bwMode="auto">
            <a:xfrm>
              <a:off x="5344" y="246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FFF4</a:t>
              </a:r>
            </a:p>
          </p:txBody>
        </p:sp>
        <p:sp>
          <p:nvSpPr>
            <p:cNvPr id="806015" name="Rectangle 127"/>
            <p:cNvSpPr>
              <a:spLocks noChangeArrowheads="1"/>
            </p:cNvSpPr>
            <p:nvPr/>
          </p:nvSpPr>
          <p:spPr bwMode="auto">
            <a:xfrm>
              <a:off x="5344" y="258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FFF5</a:t>
              </a:r>
            </a:p>
          </p:txBody>
        </p:sp>
        <p:sp>
          <p:nvSpPr>
            <p:cNvPr id="806016" name="Rectangle 128"/>
            <p:cNvSpPr>
              <a:spLocks noChangeArrowheads="1"/>
            </p:cNvSpPr>
            <p:nvPr/>
          </p:nvSpPr>
          <p:spPr bwMode="auto">
            <a:xfrm>
              <a:off x="5344" y="270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FFF6</a:t>
              </a:r>
            </a:p>
          </p:txBody>
        </p:sp>
        <p:sp>
          <p:nvSpPr>
            <p:cNvPr id="806017" name="Rectangle 129"/>
            <p:cNvSpPr>
              <a:spLocks noChangeArrowheads="1"/>
            </p:cNvSpPr>
            <p:nvPr/>
          </p:nvSpPr>
          <p:spPr bwMode="auto">
            <a:xfrm>
              <a:off x="5344" y="282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FFF7</a:t>
              </a:r>
            </a:p>
          </p:txBody>
        </p:sp>
        <p:sp>
          <p:nvSpPr>
            <p:cNvPr id="806018" name="Rectangle 130"/>
            <p:cNvSpPr>
              <a:spLocks noChangeArrowheads="1"/>
            </p:cNvSpPr>
            <p:nvPr/>
          </p:nvSpPr>
          <p:spPr bwMode="auto">
            <a:xfrm>
              <a:off x="5344" y="294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FFF8</a:t>
              </a:r>
            </a:p>
          </p:txBody>
        </p:sp>
        <p:sp>
          <p:nvSpPr>
            <p:cNvPr id="806019" name="Rectangle 131"/>
            <p:cNvSpPr>
              <a:spLocks noChangeArrowheads="1"/>
            </p:cNvSpPr>
            <p:nvPr/>
          </p:nvSpPr>
          <p:spPr bwMode="auto">
            <a:xfrm>
              <a:off x="5344" y="306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FFF9</a:t>
              </a:r>
            </a:p>
          </p:txBody>
        </p:sp>
        <p:sp>
          <p:nvSpPr>
            <p:cNvPr id="806020" name="Rectangle 132"/>
            <p:cNvSpPr>
              <a:spLocks noChangeArrowheads="1"/>
            </p:cNvSpPr>
            <p:nvPr/>
          </p:nvSpPr>
          <p:spPr bwMode="auto">
            <a:xfrm>
              <a:off x="5344" y="318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FFFA</a:t>
              </a:r>
            </a:p>
          </p:txBody>
        </p:sp>
        <p:sp>
          <p:nvSpPr>
            <p:cNvPr id="806021" name="Rectangle 133"/>
            <p:cNvSpPr>
              <a:spLocks noChangeArrowheads="1"/>
            </p:cNvSpPr>
            <p:nvPr/>
          </p:nvSpPr>
          <p:spPr bwMode="auto">
            <a:xfrm>
              <a:off x="5344" y="330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FFFB</a:t>
              </a:r>
            </a:p>
          </p:txBody>
        </p:sp>
        <p:sp>
          <p:nvSpPr>
            <p:cNvPr id="806022" name="Rectangle 134"/>
            <p:cNvSpPr>
              <a:spLocks noChangeArrowheads="1"/>
            </p:cNvSpPr>
            <p:nvPr/>
          </p:nvSpPr>
          <p:spPr bwMode="auto">
            <a:xfrm>
              <a:off x="5344" y="342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FFFC</a:t>
              </a:r>
            </a:p>
          </p:txBody>
        </p:sp>
        <p:sp>
          <p:nvSpPr>
            <p:cNvPr id="806023" name="Rectangle 135"/>
            <p:cNvSpPr>
              <a:spLocks noChangeArrowheads="1"/>
            </p:cNvSpPr>
            <p:nvPr/>
          </p:nvSpPr>
          <p:spPr bwMode="auto">
            <a:xfrm>
              <a:off x="5344" y="354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FFFD</a:t>
              </a:r>
            </a:p>
          </p:txBody>
        </p:sp>
        <p:sp>
          <p:nvSpPr>
            <p:cNvPr id="806024" name="Rectangle 136"/>
            <p:cNvSpPr>
              <a:spLocks noChangeArrowheads="1"/>
            </p:cNvSpPr>
            <p:nvPr/>
          </p:nvSpPr>
          <p:spPr bwMode="auto">
            <a:xfrm>
              <a:off x="5344" y="366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FFFE</a:t>
              </a:r>
            </a:p>
          </p:txBody>
        </p:sp>
        <p:sp>
          <p:nvSpPr>
            <p:cNvPr id="806025" name="Rectangle 137"/>
            <p:cNvSpPr>
              <a:spLocks noChangeArrowheads="1"/>
            </p:cNvSpPr>
            <p:nvPr/>
          </p:nvSpPr>
          <p:spPr bwMode="auto">
            <a:xfrm>
              <a:off x="5344" y="378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FFFF</a:t>
              </a:r>
            </a:p>
          </p:txBody>
        </p:sp>
      </p:grpSp>
      <p:sp>
        <p:nvSpPr>
          <p:cNvPr id="806026" name="Rectangle 138"/>
          <p:cNvSpPr>
            <a:spLocks noChangeArrowheads="1"/>
          </p:cNvSpPr>
          <p:nvPr/>
        </p:nvSpPr>
        <p:spPr bwMode="auto">
          <a:xfrm>
            <a:off x="8547100" y="1130905"/>
            <a:ext cx="587375" cy="508317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9" name="Group 139"/>
          <p:cNvGrpSpPr>
            <a:grpSpLocks/>
          </p:cNvGrpSpPr>
          <p:nvPr/>
        </p:nvGrpSpPr>
        <p:grpSpPr bwMode="auto">
          <a:xfrm>
            <a:off x="8483600" y="1118810"/>
            <a:ext cx="593725" cy="5105400"/>
            <a:chOff x="4144" y="697"/>
            <a:chExt cx="374" cy="3216"/>
          </a:xfrm>
        </p:grpSpPr>
        <p:sp>
          <p:nvSpPr>
            <p:cNvPr id="806028" name="Rectangle 140"/>
            <p:cNvSpPr>
              <a:spLocks noChangeArrowheads="1"/>
            </p:cNvSpPr>
            <p:nvPr/>
          </p:nvSpPr>
          <p:spPr bwMode="auto">
            <a:xfrm>
              <a:off x="4144" y="69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0000</a:t>
              </a:r>
            </a:p>
          </p:txBody>
        </p:sp>
        <p:sp>
          <p:nvSpPr>
            <p:cNvPr id="806029" name="Rectangle 141"/>
            <p:cNvSpPr>
              <a:spLocks noChangeArrowheads="1"/>
            </p:cNvSpPr>
            <p:nvPr/>
          </p:nvSpPr>
          <p:spPr bwMode="auto">
            <a:xfrm>
              <a:off x="4144" y="81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0004</a:t>
              </a:r>
            </a:p>
          </p:txBody>
        </p:sp>
        <p:sp>
          <p:nvSpPr>
            <p:cNvPr id="806030" name="Rectangle 142"/>
            <p:cNvSpPr>
              <a:spLocks noChangeArrowheads="1"/>
            </p:cNvSpPr>
            <p:nvPr/>
          </p:nvSpPr>
          <p:spPr bwMode="auto">
            <a:xfrm>
              <a:off x="4144" y="93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0008</a:t>
              </a:r>
            </a:p>
          </p:txBody>
        </p:sp>
        <p:sp>
          <p:nvSpPr>
            <p:cNvPr id="806031" name="Rectangle 143"/>
            <p:cNvSpPr>
              <a:spLocks noChangeArrowheads="1"/>
            </p:cNvSpPr>
            <p:nvPr/>
          </p:nvSpPr>
          <p:spPr bwMode="auto">
            <a:xfrm>
              <a:off x="4144" y="105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000C</a:t>
              </a:r>
            </a:p>
          </p:txBody>
        </p:sp>
        <p:sp>
          <p:nvSpPr>
            <p:cNvPr id="806032" name="Rectangle 144"/>
            <p:cNvSpPr>
              <a:spLocks noChangeArrowheads="1"/>
            </p:cNvSpPr>
            <p:nvPr/>
          </p:nvSpPr>
          <p:spPr bwMode="auto">
            <a:xfrm>
              <a:off x="4144" y="117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0010</a:t>
              </a:r>
            </a:p>
          </p:txBody>
        </p:sp>
        <p:sp>
          <p:nvSpPr>
            <p:cNvPr id="806033" name="Rectangle 145"/>
            <p:cNvSpPr>
              <a:spLocks noChangeArrowheads="1"/>
            </p:cNvSpPr>
            <p:nvPr/>
          </p:nvSpPr>
          <p:spPr bwMode="auto">
            <a:xfrm>
              <a:off x="4144" y="129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0014</a:t>
              </a:r>
            </a:p>
          </p:txBody>
        </p:sp>
        <p:sp>
          <p:nvSpPr>
            <p:cNvPr id="806034" name="Rectangle 146"/>
            <p:cNvSpPr>
              <a:spLocks noChangeArrowheads="1"/>
            </p:cNvSpPr>
            <p:nvPr/>
          </p:nvSpPr>
          <p:spPr bwMode="auto">
            <a:xfrm>
              <a:off x="4144" y="141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0018</a:t>
              </a:r>
            </a:p>
          </p:txBody>
        </p:sp>
        <p:sp>
          <p:nvSpPr>
            <p:cNvPr id="806035" name="Rectangle 147"/>
            <p:cNvSpPr>
              <a:spLocks noChangeArrowheads="1"/>
            </p:cNvSpPr>
            <p:nvPr/>
          </p:nvSpPr>
          <p:spPr bwMode="auto">
            <a:xfrm>
              <a:off x="4144" y="153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001C</a:t>
              </a:r>
            </a:p>
          </p:txBody>
        </p:sp>
        <p:sp>
          <p:nvSpPr>
            <p:cNvPr id="806036" name="Rectangle 148"/>
            <p:cNvSpPr>
              <a:spLocks noChangeArrowheads="1"/>
            </p:cNvSpPr>
            <p:nvPr/>
          </p:nvSpPr>
          <p:spPr bwMode="auto">
            <a:xfrm>
              <a:off x="4144" y="165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0020</a:t>
              </a:r>
            </a:p>
          </p:txBody>
        </p:sp>
        <p:sp>
          <p:nvSpPr>
            <p:cNvPr id="806037" name="Rectangle 149"/>
            <p:cNvSpPr>
              <a:spLocks noChangeArrowheads="1"/>
            </p:cNvSpPr>
            <p:nvPr/>
          </p:nvSpPr>
          <p:spPr bwMode="auto">
            <a:xfrm>
              <a:off x="4144" y="177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0024</a:t>
              </a:r>
            </a:p>
          </p:txBody>
        </p:sp>
        <p:sp>
          <p:nvSpPr>
            <p:cNvPr id="806038" name="Rectangle 150"/>
            <p:cNvSpPr>
              <a:spLocks noChangeArrowheads="1"/>
            </p:cNvSpPr>
            <p:nvPr/>
          </p:nvSpPr>
          <p:spPr bwMode="auto">
            <a:xfrm>
              <a:off x="4144" y="189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0028</a:t>
              </a:r>
            </a:p>
          </p:txBody>
        </p:sp>
        <p:sp>
          <p:nvSpPr>
            <p:cNvPr id="806039" name="Rectangle 151"/>
            <p:cNvSpPr>
              <a:spLocks noChangeArrowheads="1"/>
            </p:cNvSpPr>
            <p:nvPr/>
          </p:nvSpPr>
          <p:spPr bwMode="auto">
            <a:xfrm>
              <a:off x="4144" y="201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002C</a:t>
              </a:r>
            </a:p>
          </p:txBody>
        </p:sp>
        <p:sp>
          <p:nvSpPr>
            <p:cNvPr id="806040" name="Rectangle 152"/>
            <p:cNvSpPr>
              <a:spLocks noChangeArrowheads="1"/>
            </p:cNvSpPr>
            <p:nvPr/>
          </p:nvSpPr>
          <p:spPr bwMode="auto">
            <a:xfrm>
              <a:off x="4144" y="2439"/>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FFD0</a:t>
              </a:r>
            </a:p>
          </p:txBody>
        </p:sp>
        <p:sp>
          <p:nvSpPr>
            <p:cNvPr id="806041" name="Rectangle 153"/>
            <p:cNvSpPr>
              <a:spLocks noChangeArrowheads="1"/>
            </p:cNvSpPr>
            <p:nvPr/>
          </p:nvSpPr>
          <p:spPr bwMode="auto">
            <a:xfrm>
              <a:off x="4144" y="2559"/>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FFD4</a:t>
              </a:r>
            </a:p>
          </p:txBody>
        </p:sp>
        <p:sp>
          <p:nvSpPr>
            <p:cNvPr id="806042" name="Rectangle 154"/>
            <p:cNvSpPr>
              <a:spLocks noChangeArrowheads="1"/>
            </p:cNvSpPr>
            <p:nvPr/>
          </p:nvSpPr>
          <p:spPr bwMode="auto">
            <a:xfrm>
              <a:off x="4144" y="2679"/>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FFD8</a:t>
              </a:r>
            </a:p>
          </p:txBody>
        </p:sp>
        <p:sp>
          <p:nvSpPr>
            <p:cNvPr id="806043" name="Rectangle 155"/>
            <p:cNvSpPr>
              <a:spLocks noChangeArrowheads="1"/>
            </p:cNvSpPr>
            <p:nvPr/>
          </p:nvSpPr>
          <p:spPr bwMode="auto">
            <a:xfrm>
              <a:off x="4144" y="2799"/>
              <a:ext cx="371"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FFDC</a:t>
              </a:r>
            </a:p>
          </p:txBody>
        </p:sp>
        <p:sp>
          <p:nvSpPr>
            <p:cNvPr id="806044" name="Rectangle 156"/>
            <p:cNvSpPr>
              <a:spLocks noChangeArrowheads="1"/>
            </p:cNvSpPr>
            <p:nvPr/>
          </p:nvSpPr>
          <p:spPr bwMode="auto">
            <a:xfrm>
              <a:off x="4144" y="2919"/>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FFE0</a:t>
              </a:r>
            </a:p>
          </p:txBody>
        </p:sp>
        <p:sp>
          <p:nvSpPr>
            <p:cNvPr id="806045" name="Rectangle 157"/>
            <p:cNvSpPr>
              <a:spLocks noChangeArrowheads="1"/>
            </p:cNvSpPr>
            <p:nvPr/>
          </p:nvSpPr>
          <p:spPr bwMode="auto">
            <a:xfrm>
              <a:off x="4144" y="3039"/>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FFE4</a:t>
              </a:r>
            </a:p>
          </p:txBody>
        </p:sp>
        <p:sp>
          <p:nvSpPr>
            <p:cNvPr id="806046" name="Rectangle 158"/>
            <p:cNvSpPr>
              <a:spLocks noChangeArrowheads="1"/>
            </p:cNvSpPr>
            <p:nvPr/>
          </p:nvSpPr>
          <p:spPr bwMode="auto">
            <a:xfrm>
              <a:off x="4144" y="3159"/>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FFE8</a:t>
              </a:r>
            </a:p>
          </p:txBody>
        </p:sp>
        <p:sp>
          <p:nvSpPr>
            <p:cNvPr id="806047" name="Rectangle 159"/>
            <p:cNvSpPr>
              <a:spLocks noChangeArrowheads="1"/>
            </p:cNvSpPr>
            <p:nvPr/>
          </p:nvSpPr>
          <p:spPr bwMode="auto">
            <a:xfrm>
              <a:off x="4144" y="3279"/>
              <a:ext cx="374"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FFEC</a:t>
              </a:r>
            </a:p>
          </p:txBody>
        </p:sp>
        <p:sp>
          <p:nvSpPr>
            <p:cNvPr id="806048" name="Rectangle 160"/>
            <p:cNvSpPr>
              <a:spLocks noChangeArrowheads="1"/>
            </p:cNvSpPr>
            <p:nvPr/>
          </p:nvSpPr>
          <p:spPr bwMode="auto">
            <a:xfrm>
              <a:off x="4144" y="3399"/>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FFF0</a:t>
              </a:r>
            </a:p>
          </p:txBody>
        </p:sp>
        <p:sp>
          <p:nvSpPr>
            <p:cNvPr id="806049" name="Rectangle 161"/>
            <p:cNvSpPr>
              <a:spLocks noChangeArrowheads="1"/>
            </p:cNvSpPr>
            <p:nvPr/>
          </p:nvSpPr>
          <p:spPr bwMode="auto">
            <a:xfrm>
              <a:off x="4144" y="3519"/>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FFF4</a:t>
              </a:r>
            </a:p>
          </p:txBody>
        </p:sp>
        <p:sp>
          <p:nvSpPr>
            <p:cNvPr id="806050" name="Rectangle 162"/>
            <p:cNvSpPr>
              <a:spLocks noChangeArrowheads="1"/>
            </p:cNvSpPr>
            <p:nvPr/>
          </p:nvSpPr>
          <p:spPr bwMode="auto">
            <a:xfrm>
              <a:off x="4144" y="3639"/>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FFF8</a:t>
              </a:r>
            </a:p>
          </p:txBody>
        </p:sp>
        <p:sp>
          <p:nvSpPr>
            <p:cNvPr id="806051" name="Rectangle 163"/>
            <p:cNvSpPr>
              <a:spLocks noChangeArrowheads="1"/>
            </p:cNvSpPr>
            <p:nvPr/>
          </p:nvSpPr>
          <p:spPr bwMode="auto">
            <a:xfrm>
              <a:off x="4144" y="3759"/>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FFFC</a:t>
              </a:r>
            </a:p>
          </p:txBody>
        </p:sp>
      </p:grpSp>
      <p:sp>
        <p:nvSpPr>
          <p:cNvPr id="806052" name="Line 164"/>
          <p:cNvSpPr>
            <a:spLocks noChangeShapeType="1"/>
          </p:cNvSpPr>
          <p:nvPr/>
        </p:nvSpPr>
        <p:spPr bwMode="auto">
          <a:xfrm>
            <a:off x="8539163" y="1155095"/>
            <a:ext cx="1587" cy="2303463"/>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06053" name="Line 165"/>
          <p:cNvSpPr>
            <a:spLocks noChangeShapeType="1"/>
          </p:cNvSpPr>
          <p:nvPr/>
        </p:nvSpPr>
        <p:spPr bwMode="auto">
          <a:xfrm>
            <a:off x="8539163" y="3931633"/>
            <a:ext cx="1587" cy="228600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06054" name="Text Box 166"/>
          <p:cNvSpPr txBox="1">
            <a:spLocks noChangeArrowheads="1"/>
          </p:cNvSpPr>
          <p:nvPr/>
        </p:nvSpPr>
        <p:spPr bwMode="auto">
          <a:xfrm>
            <a:off x="8201025" y="3371850"/>
            <a:ext cx="304800" cy="558800"/>
          </a:xfrm>
          <a:prstGeom prst="rect">
            <a:avLst/>
          </a:prstGeom>
          <a:noFill/>
          <a:ln w="9525">
            <a:noFill/>
            <a:miter lim="800000"/>
            <a:headEnd/>
            <a:tailEnd/>
          </a:ln>
          <a:effectLst/>
        </p:spPr>
        <p:txBody>
          <a:bodyPr>
            <a:prstTxWarp prst="textNoShape">
              <a:avLst/>
            </a:prstTxWarp>
            <a:spAutoFit/>
          </a:bodyPr>
          <a:lstStyle/>
          <a:p>
            <a:pPr algn="ctr">
              <a:lnSpc>
                <a:spcPct val="85000"/>
              </a:lnSpc>
            </a:pPr>
            <a:r>
              <a:rPr lang="en-US" sz="1200">
                <a:solidFill>
                  <a:srgbClr val="000000"/>
                </a:solidFill>
              </a:rPr>
              <a:t>.</a:t>
            </a:r>
          </a:p>
          <a:p>
            <a:pPr algn="ctr">
              <a:lnSpc>
                <a:spcPct val="85000"/>
              </a:lnSpc>
            </a:pPr>
            <a:r>
              <a:rPr lang="en-US" sz="1200">
                <a:solidFill>
                  <a:srgbClr val="000000"/>
                </a:solidFill>
              </a:rPr>
              <a:t>.</a:t>
            </a:r>
          </a:p>
          <a:p>
            <a:pPr algn="ctr">
              <a:lnSpc>
                <a:spcPct val="85000"/>
              </a:lnSpc>
            </a:pPr>
            <a:r>
              <a:rPr lang="en-US" sz="1200">
                <a:solidFill>
                  <a:srgbClr val="000000"/>
                </a:solidFill>
              </a:rPr>
              <a:t>.</a:t>
            </a:r>
          </a:p>
        </p:txBody>
      </p:sp>
      <p:sp>
        <p:nvSpPr>
          <p:cNvPr id="806055" name="Rectangle 167"/>
          <p:cNvSpPr>
            <a:spLocks noChangeArrowheads="1"/>
          </p:cNvSpPr>
          <p:nvPr/>
        </p:nvSpPr>
        <p:spPr bwMode="auto">
          <a:xfrm>
            <a:off x="7543800" y="3454400"/>
            <a:ext cx="990600" cy="46037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6056" name="Text Box 168"/>
          <p:cNvSpPr txBox="1">
            <a:spLocks noChangeArrowheads="1"/>
          </p:cNvSpPr>
          <p:nvPr/>
        </p:nvSpPr>
        <p:spPr bwMode="auto">
          <a:xfrm>
            <a:off x="7543800" y="3362325"/>
            <a:ext cx="990600" cy="558800"/>
          </a:xfrm>
          <a:prstGeom prst="rect">
            <a:avLst/>
          </a:prstGeom>
          <a:noFill/>
          <a:ln w="9525">
            <a:noFill/>
            <a:miter lim="800000"/>
            <a:headEnd/>
            <a:tailEnd/>
          </a:ln>
          <a:effectLst/>
        </p:spPr>
        <p:txBody>
          <a:bodyPr>
            <a:prstTxWarp prst="textNoShape">
              <a:avLst/>
            </a:prstTxWarp>
            <a:spAutoFit/>
          </a:bodyPr>
          <a:lstStyle/>
          <a:p>
            <a:pPr algn="ctr">
              <a:lnSpc>
                <a:spcPct val="85000"/>
              </a:lnSpc>
            </a:pPr>
            <a:r>
              <a:rPr lang="en-US" sz="1200">
                <a:solidFill>
                  <a:srgbClr val="000000"/>
                </a:solidFill>
              </a:rPr>
              <a:t>.</a:t>
            </a:r>
          </a:p>
          <a:p>
            <a:pPr algn="ctr">
              <a:lnSpc>
                <a:spcPct val="85000"/>
              </a:lnSpc>
            </a:pPr>
            <a:r>
              <a:rPr lang="en-US" sz="1200">
                <a:solidFill>
                  <a:srgbClr val="000000"/>
                </a:solidFill>
              </a:rPr>
              <a:t>.</a:t>
            </a:r>
          </a:p>
          <a:p>
            <a:pPr algn="ctr">
              <a:lnSpc>
                <a:spcPct val="85000"/>
              </a:lnSpc>
            </a:pPr>
            <a:r>
              <a:rPr lang="en-US" sz="1200">
                <a:solidFill>
                  <a:srgbClr val="000000"/>
                </a:solidFill>
              </a:rPr>
              <a:t>.</a:t>
            </a:r>
          </a:p>
        </p:txBody>
      </p:sp>
      <p:sp>
        <p:nvSpPr>
          <p:cNvPr id="806057" name="Rectangle 169"/>
          <p:cNvSpPr>
            <a:spLocks noChangeArrowheads="1"/>
          </p:cNvSpPr>
          <p:nvPr/>
        </p:nvSpPr>
        <p:spPr bwMode="auto">
          <a:xfrm>
            <a:off x="482600" y="5118100"/>
            <a:ext cx="6908800" cy="14986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CCFFFF"/>
                </a:solidFill>
              </a:rPr>
              <a:t>When you create memory diagrams, you don’t know the actual memory addresses at which values are stored, but you do know that everything has an address. </a:t>
            </a:r>
            <a:r>
              <a:rPr lang="en-US" sz="2400" b="0">
                <a:solidFill>
                  <a:srgbClr val="000000"/>
                </a:solidFill>
              </a:rPr>
              <a:t> </a:t>
            </a:r>
            <a:r>
              <a:rPr lang="en-US" sz="2400" i="1">
                <a:solidFill>
                  <a:srgbClr val="000000"/>
                </a:solidFill>
              </a:rPr>
              <a:t>Just make something up.</a:t>
            </a:r>
            <a:endParaRPr lang="en-US" sz="2400">
              <a:solidFill>
                <a:srgbClr val="000000"/>
              </a:solidFill>
            </a:endParaRPr>
          </a:p>
        </p:txBody>
      </p:sp>
      <p:sp>
        <p:nvSpPr>
          <p:cNvPr id="805893" name="Rectangle 5"/>
          <p:cNvSpPr>
            <a:spLocks noChangeArrowheads="1"/>
          </p:cNvSpPr>
          <p:nvPr/>
        </p:nvSpPr>
        <p:spPr bwMode="auto">
          <a:xfrm>
            <a:off x="482600" y="5118100"/>
            <a:ext cx="6908800" cy="14986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When you create memory diagrams, you don’t know the actual memory addresses at which values are stored, but you do know that everything has an address.</a:t>
            </a:r>
            <a:endParaRPr lang="en-US" sz="240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05894"/>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0"/>
                                  </p:stCondLst>
                                  <p:childTnLst>
                                    <p:set>
                                      <p:cBhvr>
                                        <p:cTn id="9" dur="1" fill="hold">
                                          <p:stCondLst>
                                            <p:cond delay="499"/>
                                          </p:stCondLst>
                                        </p:cTn>
                                        <p:tgtEl>
                                          <p:spTgt spid="3"/>
                                        </p:tgtEl>
                                        <p:attrNameLst>
                                          <p:attrName>style.visibility</p:attrName>
                                        </p:attrNameLst>
                                      </p:cBhvr>
                                      <p:to>
                                        <p:strVal val="visible"/>
                                      </p:to>
                                    </p:set>
                                  </p:childTnLst>
                                </p:cTn>
                              </p:par>
                              <p:par>
                                <p:cTn id="10" presetID="1" presetClass="entr" presetSubtype="0" fill="hold" nodeType="withEffect">
                                  <p:stCondLst>
                                    <p:cond delay="0"/>
                                  </p:stCondLst>
                                  <p:childTnLst>
                                    <p:set>
                                      <p:cBhvr>
                                        <p:cTn id="11" dur="1" fill="hold">
                                          <p:stCondLst>
                                            <p:cond delay="499"/>
                                          </p:stCondLst>
                                        </p:cTn>
                                        <p:tgtEl>
                                          <p:spTgt spid="4"/>
                                        </p:tgtEl>
                                        <p:attrNameLst>
                                          <p:attrName>style.visibility</p:attrName>
                                        </p:attrNameLst>
                                      </p:cBhvr>
                                      <p:to>
                                        <p:strVal val="visible"/>
                                      </p:to>
                                    </p:set>
                                  </p:childTnLst>
                                </p:cTn>
                              </p:par>
                              <p:par>
                                <p:cTn id="12" presetID="1" presetClass="entr" presetSubtype="0" fill="hold" nodeType="withEffect">
                                  <p:stCondLst>
                                    <p:cond delay="0"/>
                                  </p:stCondLst>
                                  <p:childTnLst>
                                    <p:set>
                                      <p:cBhvr>
                                        <p:cTn id="13" dur="1" fill="hold">
                                          <p:stCondLst>
                                            <p:cond delay="499"/>
                                          </p:stCondLst>
                                        </p:cTn>
                                        <p:tgtEl>
                                          <p:spTgt spid="6"/>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499"/>
                                          </p:stCondLst>
                                        </p:cTn>
                                        <p:tgtEl>
                                          <p:spTgt spid="806052"/>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499"/>
                                          </p:stCondLst>
                                        </p:cTn>
                                        <p:tgtEl>
                                          <p:spTgt spid="806053"/>
                                        </p:tgtEl>
                                        <p:attrNameLst>
                                          <p:attrName>style.visibility</p:attrName>
                                        </p:attrNameLst>
                                      </p:cBhvr>
                                      <p:to>
                                        <p:strVal val="visible"/>
                                      </p:to>
                                    </p:set>
                                  </p:childTnLst>
                                </p:cTn>
                              </p:par>
                              <p:par>
                                <p:cTn id="20" presetID="2" presetClass="entr" presetSubtype="2"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additive="base">
                                        <p:cTn id="22" dur="500" fill="hold"/>
                                        <p:tgtEl>
                                          <p:spTgt spid="7"/>
                                        </p:tgtEl>
                                        <p:attrNameLst>
                                          <p:attrName>ppt_x</p:attrName>
                                        </p:attrNameLst>
                                      </p:cBhvr>
                                      <p:tavLst>
                                        <p:tav tm="0">
                                          <p:val>
                                            <p:strVal val="1+#ppt_w/2"/>
                                          </p:val>
                                        </p:tav>
                                        <p:tav tm="100000">
                                          <p:val>
                                            <p:strVal val="#ppt_x"/>
                                          </p:val>
                                        </p:tav>
                                      </p:tavLst>
                                    </p:anim>
                                    <p:anim calcmode="lin" valueType="num">
                                      <p:cBhvr additive="base">
                                        <p:cTn id="23" dur="500" fill="hold"/>
                                        <p:tgtEl>
                                          <p:spTgt spid="7"/>
                                        </p:tgtEl>
                                        <p:attrNameLst>
                                          <p:attrName>ppt_y</p:attrName>
                                        </p:attrNameLst>
                                      </p:cBhvr>
                                      <p:tavLst>
                                        <p:tav tm="0">
                                          <p:val>
                                            <p:strVal val="#ppt_y"/>
                                          </p:val>
                                        </p:tav>
                                        <p:tav tm="100000">
                                          <p:val>
                                            <p:strVal val="#ppt_y"/>
                                          </p:val>
                                        </p:tav>
                                      </p:tavLst>
                                    </p:anim>
                                  </p:childTnLst>
                                </p:cTn>
                              </p:par>
                              <p:par>
                                <p:cTn id="24" presetID="9" presetClass="exit" presetSubtype="0" fill="hold" nodeType="withEffect">
                                  <p:stCondLst>
                                    <p:cond delay="0"/>
                                  </p:stCondLst>
                                  <p:childTnLst>
                                    <p:animEffect transition="out" filter="dissolve">
                                      <p:cBhvr>
                                        <p:cTn id="25" dur="500"/>
                                        <p:tgtEl>
                                          <p:spTgt spid="8"/>
                                        </p:tgtEl>
                                      </p:cBhvr>
                                    </p:animEffect>
                                    <p:set>
                                      <p:cBhvr>
                                        <p:cTn id="26" dur="1" fill="hold">
                                          <p:stCondLst>
                                            <p:cond delay="499"/>
                                          </p:stCondLst>
                                        </p:cTn>
                                        <p:tgtEl>
                                          <p:spTgt spid="8"/>
                                        </p:tgtEl>
                                        <p:attrNameLst>
                                          <p:attrName>style.visibility</p:attrName>
                                        </p:attrNameLst>
                                      </p:cBhvr>
                                      <p:to>
                                        <p:strVal val="hidden"/>
                                      </p:to>
                                    </p:set>
                                  </p:childTnLst>
                                </p:cTn>
                              </p:par>
                              <p:par>
                                <p:cTn id="27" presetID="9" presetClass="entr" presetSubtype="0" fill="hold"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dissolve">
                                      <p:cBhvr>
                                        <p:cTn id="29" dur="500"/>
                                        <p:tgtEl>
                                          <p:spTgt spid="9"/>
                                        </p:tgtEl>
                                      </p:cBhvr>
                                    </p:animEffect>
                                  </p:childTnLst>
                                </p:cTn>
                              </p:par>
                              <p:par>
                                <p:cTn id="30" presetID="9" presetClass="exit" presetSubtype="0" fill="hold" grpId="0" nodeType="withEffect">
                                  <p:stCondLst>
                                    <p:cond delay="0"/>
                                  </p:stCondLst>
                                  <p:childTnLst>
                                    <p:animEffect transition="out" filter="dissolve">
                                      <p:cBhvr>
                                        <p:cTn id="31" dur="500"/>
                                        <p:tgtEl>
                                          <p:spTgt spid="806054"/>
                                        </p:tgtEl>
                                      </p:cBhvr>
                                    </p:animEffect>
                                    <p:set>
                                      <p:cBhvr>
                                        <p:cTn id="32" dur="1" fill="hold">
                                          <p:stCondLst>
                                            <p:cond delay="499"/>
                                          </p:stCondLst>
                                        </p:cTn>
                                        <p:tgtEl>
                                          <p:spTgt spid="806054"/>
                                        </p:tgtEl>
                                        <p:attrNameLst>
                                          <p:attrName>style.visibility</p:attrName>
                                        </p:attrNameLst>
                                      </p:cBhvr>
                                      <p:to>
                                        <p:strVal val="hidden"/>
                                      </p:to>
                                    </p:set>
                                  </p:childTnLst>
                                </p:cTn>
                              </p:par>
                              <p:par>
                                <p:cTn id="33" presetID="9" presetClass="entr" presetSubtype="0" fill="hold" grpId="0" nodeType="withEffect">
                                  <p:stCondLst>
                                    <p:cond delay="0"/>
                                  </p:stCondLst>
                                  <p:childTnLst>
                                    <p:set>
                                      <p:cBhvr>
                                        <p:cTn id="34" dur="1" fill="hold">
                                          <p:stCondLst>
                                            <p:cond delay="0"/>
                                          </p:stCondLst>
                                        </p:cTn>
                                        <p:tgtEl>
                                          <p:spTgt spid="806056"/>
                                        </p:tgtEl>
                                        <p:attrNameLst>
                                          <p:attrName>style.visibility</p:attrName>
                                        </p:attrNameLst>
                                      </p:cBhvr>
                                      <p:to>
                                        <p:strVal val="visible"/>
                                      </p:to>
                                    </p:set>
                                    <p:animEffect transition="in" filter="dissolve">
                                      <p:cBhvr>
                                        <p:cTn id="35" dur="500"/>
                                        <p:tgtEl>
                                          <p:spTgt spid="806056"/>
                                        </p:tgtEl>
                                      </p:cBhvr>
                                    </p:animEffect>
                                  </p:childTnLst>
                                </p:cTn>
                              </p:par>
                            </p:childTnLst>
                          </p:cTn>
                        </p:par>
                        <p:par>
                          <p:cTn id="36" fill="hold">
                            <p:stCondLst>
                              <p:cond delay="1000"/>
                            </p:stCondLst>
                            <p:childTnLst>
                              <p:par>
                                <p:cTn id="37" presetID="1" presetClass="entr" presetSubtype="0" fill="hold" grpId="0" nodeType="afterEffect">
                                  <p:stCondLst>
                                    <p:cond delay="0"/>
                                  </p:stCondLst>
                                  <p:childTnLst>
                                    <p:set>
                                      <p:cBhvr>
                                        <p:cTn id="38" dur="1" fill="hold">
                                          <p:stCondLst>
                                            <p:cond delay="499"/>
                                          </p:stCondLst>
                                        </p:cTn>
                                        <p:tgtEl>
                                          <p:spTgt spid="80605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499"/>
                                          </p:stCondLst>
                                        </p:cTn>
                                        <p:tgtEl>
                                          <p:spTgt spid="80602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499"/>
                                          </p:stCondLst>
                                        </p:cTn>
                                        <p:tgtEl>
                                          <p:spTgt spid="805892"/>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499"/>
                                          </p:stCondLst>
                                        </p:cTn>
                                        <p:tgtEl>
                                          <p:spTgt spid="80589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806057"/>
                                        </p:tgtEl>
                                        <p:attrNameLst>
                                          <p:attrName>style.visibility</p:attrName>
                                        </p:attrNameLst>
                                      </p:cBhvr>
                                      <p:to>
                                        <p:strVal val="visible"/>
                                      </p:to>
                                    </p:set>
                                    <p:animEffect transition="in" filter="fade">
                                      <p:cBhvr>
                                        <p:cTn id="53" dur="1000"/>
                                        <p:tgtEl>
                                          <p:spTgt spid="8060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5894" grpId="0" autoUpdateAnimBg="0"/>
      <p:bldP spid="805892" grpId="0" autoUpdateAnimBg="0"/>
      <p:bldP spid="806026" grpId="0" animBg="1"/>
      <p:bldP spid="806052" grpId="0" animBg="1"/>
      <p:bldP spid="806053" grpId="0" animBg="1"/>
      <p:bldP spid="806054" grpId="0" autoUpdateAnimBg="0"/>
      <p:bldP spid="806055" grpId="0" animBg="1"/>
      <p:bldP spid="806056" grpId="0" autoUpdateAnimBg="0"/>
      <p:bldP spid="806057" grpId="0" autoUpdateAnimBg="0"/>
      <p:bldP spid="805893" grpId="0" autoUpdateAnimBg="0"/>
    </p:bld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0793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Allocation of Memory to Variables</a:t>
            </a:r>
          </a:p>
        </p:txBody>
      </p:sp>
      <p:sp>
        <p:nvSpPr>
          <p:cNvPr id="807939" name="Rectangle 3"/>
          <p:cNvSpPr>
            <a:spLocks noChangeArrowheads="1"/>
          </p:cNvSpPr>
          <p:nvPr/>
        </p:nvSpPr>
        <p:spPr bwMode="auto">
          <a:xfrm>
            <a:off x="482600" y="1155700"/>
            <a:ext cx="8178800" cy="1435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When you declare a variable in a program, C++ allocates space for that variable from one of several memory regions.</a:t>
            </a:r>
          </a:p>
        </p:txBody>
      </p:sp>
      <p:grpSp>
        <p:nvGrpSpPr>
          <p:cNvPr id="2" name="Group 4"/>
          <p:cNvGrpSpPr>
            <a:grpSpLocks/>
          </p:cNvGrpSpPr>
          <p:nvPr/>
        </p:nvGrpSpPr>
        <p:grpSpPr bwMode="auto">
          <a:xfrm>
            <a:off x="482600" y="1968500"/>
            <a:ext cx="8585200" cy="1765300"/>
            <a:chOff x="304" y="1240"/>
            <a:chExt cx="5408" cy="1112"/>
          </a:xfrm>
        </p:grpSpPr>
        <p:sp>
          <p:nvSpPr>
            <p:cNvPr id="807941" name="Rectangle 5"/>
            <p:cNvSpPr>
              <a:spLocks noChangeArrowheads="1"/>
            </p:cNvSpPr>
            <p:nvPr/>
          </p:nvSpPr>
          <p:spPr bwMode="auto">
            <a:xfrm>
              <a:off x="304" y="1240"/>
              <a:ext cx="4352" cy="1112"/>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One region of memory is reserved for variables that persist throughout the lifetime of the program, such as constants.  This information is called </a:t>
              </a:r>
              <a:r>
                <a:rPr lang="en-US" sz="2400" i="1" dirty="0">
                  <a:solidFill>
                    <a:srgbClr val="000000"/>
                  </a:solidFill>
                </a:rPr>
                <a:t>static data</a:t>
              </a:r>
              <a:r>
                <a:rPr lang="en-US" sz="2400" b="0" i="1" dirty="0">
                  <a:solidFill>
                    <a:srgbClr val="000000"/>
                  </a:solidFill>
                </a:rPr>
                <a:t>.</a:t>
              </a:r>
            </a:p>
          </p:txBody>
        </p:sp>
        <p:sp>
          <p:nvSpPr>
            <p:cNvPr id="807942" name="Rectangle 6"/>
            <p:cNvSpPr>
              <a:spLocks noChangeArrowheads="1"/>
            </p:cNvSpPr>
            <p:nvPr/>
          </p:nvSpPr>
          <p:spPr bwMode="auto">
            <a:xfrm>
              <a:off x="4752" y="1255"/>
              <a:ext cx="624" cy="580"/>
            </a:xfrm>
            <a:prstGeom prst="rect">
              <a:avLst/>
            </a:prstGeom>
            <a:solidFill>
              <a:srgbClr val="33FF33"/>
            </a:solidFill>
            <a:ln w="9525">
              <a:solidFill>
                <a:schemeClr val="tx1"/>
              </a:solidFill>
              <a:miter lim="800000"/>
              <a:headEnd/>
              <a:tailEnd/>
            </a:ln>
            <a:effectLst/>
          </p:spPr>
          <p:txBody>
            <a:bodyPr wrap="none" anchor="ctr">
              <a:prstTxWarp prst="textNoShape">
                <a:avLst/>
              </a:prstTxWarp>
            </a:bodyPr>
            <a:lstStyle/>
            <a:p>
              <a:pPr algn="ctr">
                <a:lnSpc>
                  <a:spcPct val="85000"/>
                </a:lnSpc>
              </a:pPr>
              <a:r>
                <a:rPr lang="en-US" b="0" i="1">
                  <a:solidFill>
                    <a:srgbClr val="000000"/>
                  </a:solidFill>
                </a:rPr>
                <a:t>static</a:t>
              </a:r>
            </a:p>
            <a:p>
              <a:pPr algn="ctr">
                <a:lnSpc>
                  <a:spcPct val="85000"/>
                </a:lnSpc>
              </a:pPr>
              <a:r>
                <a:rPr lang="en-US" b="0" i="1">
                  <a:solidFill>
                    <a:srgbClr val="000000"/>
                  </a:solidFill>
                </a:rPr>
                <a:t>data</a:t>
              </a:r>
            </a:p>
          </p:txBody>
        </p:sp>
        <p:sp>
          <p:nvSpPr>
            <p:cNvPr id="807943" name="Rectangle 7"/>
            <p:cNvSpPr>
              <a:spLocks noChangeArrowheads="1"/>
            </p:cNvSpPr>
            <p:nvPr/>
          </p:nvSpPr>
          <p:spPr bwMode="auto">
            <a:xfrm>
              <a:off x="5344" y="1248"/>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0000</a:t>
              </a:r>
            </a:p>
          </p:txBody>
        </p:sp>
      </p:grpSp>
      <p:grpSp>
        <p:nvGrpSpPr>
          <p:cNvPr id="3" name="Group 20"/>
          <p:cNvGrpSpPr>
            <a:grpSpLocks/>
          </p:cNvGrpSpPr>
          <p:nvPr/>
        </p:nvGrpSpPr>
        <p:grpSpPr bwMode="auto">
          <a:xfrm>
            <a:off x="482600" y="3086100"/>
            <a:ext cx="8585200" cy="3251200"/>
            <a:chOff x="304" y="1944"/>
            <a:chExt cx="5408" cy="2048"/>
          </a:xfrm>
        </p:grpSpPr>
        <p:sp>
          <p:nvSpPr>
            <p:cNvPr id="807945" name="Rectangle 9"/>
            <p:cNvSpPr>
              <a:spLocks noChangeArrowheads="1"/>
            </p:cNvSpPr>
            <p:nvPr/>
          </p:nvSpPr>
          <p:spPr bwMode="auto">
            <a:xfrm>
              <a:off x="4752" y="3176"/>
              <a:ext cx="624" cy="791"/>
            </a:xfrm>
            <a:prstGeom prst="rect">
              <a:avLst/>
            </a:prstGeom>
            <a:solidFill>
              <a:srgbClr val="FFFF66"/>
            </a:solidFill>
            <a:ln w="9525">
              <a:solidFill>
                <a:schemeClr val="tx1"/>
              </a:solidFill>
              <a:miter lim="800000"/>
              <a:headEnd/>
              <a:tailEnd/>
            </a:ln>
            <a:effectLst/>
          </p:spPr>
          <p:txBody>
            <a:bodyPr wrap="none" anchor="ctr">
              <a:prstTxWarp prst="textNoShape">
                <a:avLst/>
              </a:prstTxWarp>
            </a:bodyPr>
            <a:lstStyle/>
            <a:p>
              <a:pPr algn="ctr">
                <a:lnSpc>
                  <a:spcPct val="85000"/>
                </a:lnSpc>
              </a:pPr>
              <a:r>
                <a:rPr lang="en-US" b="0" i="1">
                  <a:solidFill>
                    <a:srgbClr val="000000"/>
                  </a:solidFill>
                </a:rPr>
                <a:t>stack</a:t>
              </a:r>
            </a:p>
          </p:txBody>
        </p:sp>
        <p:sp>
          <p:nvSpPr>
            <p:cNvPr id="807946" name="Rectangle 10"/>
            <p:cNvSpPr>
              <a:spLocks noChangeArrowheads="1"/>
            </p:cNvSpPr>
            <p:nvPr/>
          </p:nvSpPr>
          <p:spPr bwMode="auto">
            <a:xfrm>
              <a:off x="5344" y="3838"/>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FFFF</a:t>
              </a:r>
            </a:p>
          </p:txBody>
        </p:sp>
        <p:sp>
          <p:nvSpPr>
            <p:cNvPr id="807947" name="Rectangle 11"/>
            <p:cNvSpPr>
              <a:spLocks noChangeArrowheads="1"/>
            </p:cNvSpPr>
            <p:nvPr/>
          </p:nvSpPr>
          <p:spPr bwMode="auto">
            <a:xfrm>
              <a:off x="304" y="1944"/>
              <a:ext cx="4352" cy="936"/>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Each time you call a method, C++ allocates a new block of memory called a </a:t>
              </a:r>
              <a:r>
                <a:rPr lang="en-US" sz="2400" i="1" dirty="0">
                  <a:solidFill>
                    <a:srgbClr val="000000"/>
                  </a:solidFill>
                </a:rPr>
                <a:t>stack frame</a:t>
              </a:r>
              <a:r>
                <a:rPr lang="en-US" sz="2400" b="0" i="1" dirty="0">
                  <a:solidFill>
                    <a:srgbClr val="000000"/>
                  </a:solidFill>
                </a:rPr>
                <a:t> </a:t>
              </a:r>
              <a:r>
                <a:rPr lang="en-US" sz="2400" b="0" dirty="0">
                  <a:solidFill>
                    <a:srgbClr val="000000"/>
                  </a:solidFill>
                </a:rPr>
                <a:t>to hold its local variables.  These stack frames come from a region of memory called the </a:t>
              </a:r>
              <a:r>
                <a:rPr lang="en-US" sz="2400" i="1" dirty="0">
                  <a:solidFill>
                    <a:srgbClr val="000000"/>
                  </a:solidFill>
                </a:rPr>
                <a:t>stack</a:t>
              </a:r>
              <a:r>
                <a:rPr lang="en-US" sz="2400" b="0" i="1" dirty="0">
                  <a:solidFill>
                    <a:srgbClr val="000000"/>
                  </a:solidFill>
                </a:rPr>
                <a:t>.</a:t>
              </a:r>
            </a:p>
          </p:txBody>
        </p:sp>
      </p:grpSp>
      <p:grpSp>
        <p:nvGrpSpPr>
          <p:cNvPr id="4" name="Group 19"/>
          <p:cNvGrpSpPr>
            <a:grpSpLocks/>
          </p:cNvGrpSpPr>
          <p:nvPr/>
        </p:nvGrpSpPr>
        <p:grpSpPr bwMode="auto">
          <a:xfrm>
            <a:off x="482600" y="2908300"/>
            <a:ext cx="8051800" cy="2654300"/>
            <a:chOff x="304" y="1832"/>
            <a:chExt cx="5072" cy="1672"/>
          </a:xfrm>
        </p:grpSpPr>
        <p:sp>
          <p:nvSpPr>
            <p:cNvPr id="807949" name="Rectangle 13"/>
            <p:cNvSpPr>
              <a:spLocks noChangeArrowheads="1"/>
            </p:cNvSpPr>
            <p:nvPr/>
          </p:nvSpPr>
          <p:spPr bwMode="auto">
            <a:xfrm>
              <a:off x="304" y="2840"/>
              <a:ext cx="4352" cy="664"/>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It is also possible to allocate memory dynamically, as</a:t>
              </a:r>
              <a:r>
                <a:rPr lang="en-US" sz="2400" b="0" dirty="0" smtClean="0">
                  <a:solidFill>
                    <a:srgbClr val="000000"/>
                  </a:solidFill>
                </a:rPr>
                <a:t> described in Chapter 12.  </a:t>
              </a:r>
              <a:r>
                <a:rPr lang="en-US" sz="2400" b="0" dirty="0">
                  <a:solidFill>
                    <a:srgbClr val="000000"/>
                  </a:solidFill>
                </a:rPr>
                <a:t>This space comes from a pool of memory called the </a:t>
              </a:r>
              <a:r>
                <a:rPr lang="en-US" sz="2400" i="1" dirty="0">
                  <a:solidFill>
                    <a:srgbClr val="000000"/>
                  </a:solidFill>
                </a:rPr>
                <a:t>heap</a:t>
              </a:r>
              <a:r>
                <a:rPr lang="en-US" sz="2400" b="0" i="1" dirty="0">
                  <a:solidFill>
                    <a:srgbClr val="000000"/>
                  </a:solidFill>
                </a:rPr>
                <a:t>.</a:t>
              </a:r>
            </a:p>
          </p:txBody>
        </p:sp>
        <p:sp>
          <p:nvSpPr>
            <p:cNvPr id="807950" name="Rectangle 14"/>
            <p:cNvSpPr>
              <a:spLocks noChangeArrowheads="1"/>
            </p:cNvSpPr>
            <p:nvPr/>
          </p:nvSpPr>
          <p:spPr bwMode="auto">
            <a:xfrm>
              <a:off x="4752" y="1832"/>
              <a:ext cx="624" cy="808"/>
            </a:xfrm>
            <a:prstGeom prst="rect">
              <a:avLst/>
            </a:prstGeom>
            <a:solidFill>
              <a:srgbClr val="3366FF"/>
            </a:solidFill>
            <a:ln w="9525">
              <a:solidFill>
                <a:schemeClr val="tx1"/>
              </a:solidFill>
              <a:miter lim="800000"/>
              <a:headEnd/>
              <a:tailEnd/>
            </a:ln>
            <a:effectLst/>
          </p:spPr>
          <p:txBody>
            <a:bodyPr wrap="none" anchor="ctr">
              <a:prstTxWarp prst="textNoShape">
                <a:avLst/>
              </a:prstTxWarp>
            </a:bodyPr>
            <a:lstStyle/>
            <a:p>
              <a:pPr algn="ctr">
                <a:lnSpc>
                  <a:spcPct val="85000"/>
                </a:lnSpc>
              </a:pPr>
              <a:r>
                <a:rPr lang="en-US" b="0" i="1">
                  <a:solidFill>
                    <a:srgbClr val="000000"/>
                  </a:solidFill>
                </a:rPr>
                <a:t>heap</a:t>
              </a:r>
            </a:p>
          </p:txBody>
        </p:sp>
      </p:grpSp>
      <p:grpSp>
        <p:nvGrpSpPr>
          <p:cNvPr id="5" name="Group 15"/>
          <p:cNvGrpSpPr>
            <a:grpSpLocks/>
          </p:cNvGrpSpPr>
          <p:nvPr/>
        </p:nvGrpSpPr>
        <p:grpSpPr bwMode="auto">
          <a:xfrm>
            <a:off x="482600" y="4216400"/>
            <a:ext cx="7708900" cy="2222500"/>
            <a:chOff x="304" y="2656"/>
            <a:chExt cx="4856" cy="1400"/>
          </a:xfrm>
        </p:grpSpPr>
        <p:sp>
          <p:nvSpPr>
            <p:cNvPr id="807952" name="AutoShape 16"/>
            <p:cNvSpPr>
              <a:spLocks noChangeArrowheads="1"/>
            </p:cNvSpPr>
            <p:nvPr/>
          </p:nvSpPr>
          <p:spPr bwMode="auto">
            <a:xfrm>
              <a:off x="4968" y="2968"/>
              <a:ext cx="192" cy="192"/>
            </a:xfrm>
            <a:prstGeom prst="upArrow">
              <a:avLst>
                <a:gd name="adj1" fmla="val 50000"/>
                <a:gd name="adj2" fmla="val 48958"/>
              </a:avLst>
            </a:prstGeom>
            <a:solidFill>
              <a:srgbClr val="FFFF66"/>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07953" name="Rectangle 17"/>
            <p:cNvSpPr>
              <a:spLocks noChangeArrowheads="1"/>
            </p:cNvSpPr>
            <p:nvPr/>
          </p:nvSpPr>
          <p:spPr bwMode="auto">
            <a:xfrm>
              <a:off x="304" y="3568"/>
              <a:ext cx="4352" cy="488"/>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In classical architectures, the stack and heap grow toward each other to maximize the available space.</a:t>
              </a:r>
            </a:p>
          </p:txBody>
        </p:sp>
        <p:sp>
          <p:nvSpPr>
            <p:cNvPr id="807954" name="AutoShape 18"/>
            <p:cNvSpPr>
              <a:spLocks noChangeArrowheads="1"/>
            </p:cNvSpPr>
            <p:nvPr/>
          </p:nvSpPr>
          <p:spPr bwMode="auto">
            <a:xfrm flipV="1">
              <a:off x="4968" y="2656"/>
              <a:ext cx="192" cy="192"/>
            </a:xfrm>
            <a:prstGeom prst="upArrow">
              <a:avLst>
                <a:gd name="adj1" fmla="val 50000"/>
                <a:gd name="adj2" fmla="val 48958"/>
              </a:avLst>
            </a:prstGeom>
            <a:solidFill>
              <a:srgbClr val="3366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9565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Data Types in C++</a:t>
            </a:r>
            <a:endParaRPr lang="en-US" sz="4000" dirty="0">
              <a:solidFill>
                <a:schemeClr val="tx1"/>
              </a:solidFill>
            </a:endParaRPr>
          </a:p>
        </p:txBody>
      </p:sp>
      <p:sp>
        <p:nvSpPr>
          <p:cNvPr id="795664" name="Text Box 16"/>
          <p:cNvSpPr txBox="1">
            <a:spLocks noChangeArrowheads="1"/>
          </p:cNvSpPr>
          <p:nvPr/>
        </p:nvSpPr>
        <p:spPr bwMode="auto">
          <a:xfrm>
            <a:off x="482600" y="1343025"/>
            <a:ext cx="8128000" cy="415498"/>
          </a:xfrm>
          <a:prstGeom prst="rect">
            <a:avLst/>
          </a:prstGeom>
          <a:noFill/>
          <a:ln w="9525">
            <a:noFill/>
            <a:miter lim="800000"/>
            <a:headEnd/>
            <a:tailEnd/>
          </a:ln>
          <a:effectLst/>
        </p:spPr>
        <p:txBody>
          <a:bodyPr>
            <a:prstTxWarp prst="textNoShape">
              <a:avLst/>
            </a:prstTxWarp>
            <a:spAutoFit/>
          </a:bodyPr>
          <a:lstStyle/>
          <a:p>
            <a:pPr algn="just">
              <a:lnSpc>
                <a:spcPct val="85000"/>
              </a:lnSpc>
            </a:pPr>
            <a:r>
              <a:rPr lang="en-US" sz="2400" b="0" dirty="0" smtClean="0"/>
              <a:t>The data </a:t>
            </a:r>
            <a:r>
              <a:rPr lang="en-US" sz="2400" b="0" dirty="0"/>
              <a:t>types that C++ inherits from C:</a:t>
            </a:r>
          </a:p>
        </p:txBody>
      </p:sp>
      <p:sp>
        <p:nvSpPr>
          <p:cNvPr id="795665" name="Rectangle 17"/>
          <p:cNvSpPr>
            <a:spLocks noChangeArrowheads="1"/>
          </p:cNvSpPr>
          <p:nvPr/>
        </p:nvSpPr>
        <p:spPr bwMode="auto">
          <a:xfrm>
            <a:off x="508000" y="3471340"/>
            <a:ext cx="8128000" cy="21590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t>Enumerated types defined using the </a:t>
            </a:r>
            <a:r>
              <a:rPr lang="en-US" sz="2000">
                <a:latin typeface="Courier New" charset="0"/>
              </a:rPr>
              <a:t>enum</a:t>
            </a:r>
            <a:r>
              <a:rPr lang="en-US" sz="2000"/>
              <a:t> </a:t>
            </a:r>
            <a:r>
              <a:rPr lang="en-US" sz="2400" b="0"/>
              <a:t>keyword</a:t>
            </a:r>
          </a:p>
          <a:p>
            <a:pPr marL="342900" indent="-342900" algn="just">
              <a:lnSpc>
                <a:spcPct val="85000"/>
              </a:lnSpc>
              <a:spcAft>
                <a:spcPct val="50000"/>
              </a:spcAft>
              <a:buFontTx/>
              <a:buChar char="•"/>
            </a:pPr>
            <a:r>
              <a:rPr lang="en-US" sz="2400" b="0"/>
              <a:t>Structure types defined using the </a:t>
            </a:r>
            <a:r>
              <a:rPr lang="en-US" sz="2000">
                <a:latin typeface="Courier New" charset="0"/>
              </a:rPr>
              <a:t>struct</a:t>
            </a:r>
            <a:r>
              <a:rPr lang="en-US" sz="2000"/>
              <a:t> </a:t>
            </a:r>
            <a:r>
              <a:rPr lang="en-US" sz="2400" b="0"/>
              <a:t>keyword</a:t>
            </a:r>
          </a:p>
          <a:p>
            <a:pPr marL="342900" indent="-342900" algn="just">
              <a:lnSpc>
                <a:spcPct val="85000"/>
              </a:lnSpc>
              <a:spcAft>
                <a:spcPct val="50000"/>
              </a:spcAft>
              <a:buFontTx/>
              <a:buChar char="•"/>
            </a:pPr>
            <a:r>
              <a:rPr lang="en-US" sz="2400" b="0"/>
              <a:t>Arrays of some base type</a:t>
            </a:r>
          </a:p>
          <a:p>
            <a:pPr marL="342900" indent="-342900" algn="just">
              <a:lnSpc>
                <a:spcPct val="85000"/>
              </a:lnSpc>
              <a:spcAft>
                <a:spcPct val="50000"/>
              </a:spcAft>
              <a:buFontTx/>
              <a:buChar char="•"/>
            </a:pPr>
            <a:r>
              <a:rPr lang="en-US" sz="2400" b="0"/>
              <a:t>Pointers to a target type</a:t>
            </a:r>
          </a:p>
        </p:txBody>
      </p:sp>
      <p:grpSp>
        <p:nvGrpSpPr>
          <p:cNvPr id="2" name="Group 26"/>
          <p:cNvGrpSpPr>
            <a:grpSpLocks/>
          </p:cNvGrpSpPr>
          <p:nvPr/>
        </p:nvGrpSpPr>
        <p:grpSpPr bwMode="auto">
          <a:xfrm>
            <a:off x="482600" y="1845740"/>
            <a:ext cx="8128000" cy="812800"/>
            <a:chOff x="304" y="1376"/>
            <a:chExt cx="5120" cy="512"/>
          </a:xfrm>
        </p:grpSpPr>
        <p:sp>
          <p:nvSpPr>
            <p:cNvPr id="795651" name="Rectangle 3"/>
            <p:cNvSpPr>
              <a:spLocks noChangeArrowheads="1"/>
            </p:cNvSpPr>
            <p:nvPr/>
          </p:nvSpPr>
          <p:spPr bwMode="auto">
            <a:xfrm>
              <a:off x="304" y="1376"/>
              <a:ext cx="5120" cy="304"/>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20000"/>
                </a:spcAft>
                <a:buFontTx/>
                <a:buChar char="•"/>
              </a:pPr>
              <a:r>
                <a:rPr lang="en-US" sz="2400" b="0"/>
                <a:t>Atomic types:</a:t>
              </a:r>
              <a:endParaRPr lang="en-US" sz="2600" b="0"/>
            </a:p>
          </p:txBody>
        </p:sp>
        <p:sp>
          <p:nvSpPr>
            <p:cNvPr id="795666" name="Rectangle 18"/>
            <p:cNvSpPr>
              <a:spLocks noChangeArrowheads="1"/>
            </p:cNvSpPr>
            <p:nvPr/>
          </p:nvSpPr>
          <p:spPr bwMode="auto">
            <a:xfrm>
              <a:off x="304" y="1584"/>
              <a:ext cx="5120" cy="304"/>
            </a:xfrm>
            <a:prstGeom prst="rect">
              <a:avLst/>
            </a:prstGeom>
            <a:noFill/>
            <a:ln w="9525">
              <a:noFill/>
              <a:miter lim="800000"/>
              <a:headEnd/>
              <a:tailEnd/>
            </a:ln>
            <a:effectLst/>
          </p:spPr>
          <p:txBody>
            <a:bodyPr>
              <a:prstTxWarp prst="textNoShape">
                <a:avLst/>
              </a:prstTxWarp>
            </a:bodyPr>
            <a:lstStyle/>
            <a:p>
              <a:pPr marL="742950" lvl="1" indent="-285750" algn="just">
                <a:lnSpc>
                  <a:spcPct val="85000"/>
                </a:lnSpc>
                <a:spcAft>
                  <a:spcPct val="20000"/>
                </a:spcAft>
                <a:buFontTx/>
                <a:buChar char="–"/>
              </a:pPr>
              <a:r>
                <a:rPr lang="en-US" sz="1800">
                  <a:latin typeface="Courier New" charset="0"/>
                  <a:ea typeface="ＭＳ Ｐゴシック" charset="-128"/>
                </a:rPr>
                <a:t>short</a:t>
              </a:r>
              <a:r>
                <a:rPr lang="en-US" sz="2000" b="0">
                  <a:ea typeface="ＭＳ Ｐゴシック" charset="-128"/>
                </a:rPr>
                <a:t>, </a:t>
              </a:r>
              <a:r>
                <a:rPr lang="en-US" sz="1800">
                  <a:latin typeface="Courier New" charset="0"/>
                  <a:ea typeface="ＭＳ Ｐゴシック" charset="-128"/>
                </a:rPr>
                <a:t>int</a:t>
              </a:r>
              <a:r>
                <a:rPr lang="en-US" sz="2000" b="0">
                  <a:ea typeface="ＭＳ Ｐゴシック" charset="-128"/>
                </a:rPr>
                <a:t>, </a:t>
              </a:r>
              <a:r>
                <a:rPr lang="en-US" sz="1800">
                  <a:latin typeface="Courier New" charset="0"/>
                  <a:ea typeface="ＭＳ Ｐゴシック" charset="-128"/>
                </a:rPr>
                <a:t>long</a:t>
              </a:r>
              <a:r>
                <a:rPr lang="en-US" sz="2000" b="0">
                  <a:ea typeface="ＭＳ Ｐゴシック" charset="-128"/>
                </a:rPr>
                <a:t>, and their</a:t>
              </a:r>
              <a:r>
                <a:rPr lang="en-US" sz="1800">
                  <a:ea typeface="ＭＳ Ｐゴシック" charset="-128"/>
                </a:rPr>
                <a:t> </a:t>
              </a:r>
              <a:r>
                <a:rPr lang="en-US" sz="1800">
                  <a:latin typeface="Courier New" charset="0"/>
                  <a:ea typeface="ＭＳ Ｐゴシック" charset="-128"/>
                </a:rPr>
                <a:t>unsigned</a:t>
              </a:r>
              <a:r>
                <a:rPr lang="en-US" sz="1800">
                  <a:ea typeface="ＭＳ Ｐゴシック" charset="-128"/>
                </a:rPr>
                <a:t> </a:t>
              </a:r>
              <a:r>
                <a:rPr lang="en-US" sz="2000" b="0">
                  <a:ea typeface="ＭＳ Ｐゴシック" charset="-128"/>
                </a:rPr>
                <a:t>variants</a:t>
              </a:r>
            </a:p>
          </p:txBody>
        </p:sp>
      </p:grpSp>
      <p:sp>
        <p:nvSpPr>
          <p:cNvPr id="795667" name="Rectangle 19"/>
          <p:cNvSpPr>
            <a:spLocks noChangeArrowheads="1"/>
          </p:cNvSpPr>
          <p:nvPr/>
        </p:nvSpPr>
        <p:spPr bwMode="auto">
          <a:xfrm>
            <a:off x="482600" y="2472803"/>
            <a:ext cx="8128000" cy="482600"/>
          </a:xfrm>
          <a:prstGeom prst="rect">
            <a:avLst/>
          </a:prstGeom>
          <a:noFill/>
          <a:ln w="9525">
            <a:noFill/>
            <a:miter lim="800000"/>
            <a:headEnd/>
            <a:tailEnd/>
          </a:ln>
          <a:effectLst/>
        </p:spPr>
        <p:txBody>
          <a:bodyPr>
            <a:prstTxWarp prst="textNoShape">
              <a:avLst/>
            </a:prstTxWarp>
          </a:bodyPr>
          <a:lstStyle/>
          <a:p>
            <a:pPr marL="742950" lvl="1" indent="-285750" algn="just">
              <a:lnSpc>
                <a:spcPct val="85000"/>
              </a:lnSpc>
              <a:spcAft>
                <a:spcPct val="20000"/>
              </a:spcAft>
              <a:buFontTx/>
              <a:buChar char="–"/>
            </a:pPr>
            <a:r>
              <a:rPr lang="en-US" sz="1800">
                <a:latin typeface="Courier New" charset="0"/>
                <a:ea typeface="ＭＳ Ｐゴシック" charset="-128"/>
              </a:rPr>
              <a:t>float</a:t>
            </a:r>
            <a:r>
              <a:rPr lang="en-US" sz="2000" b="0">
                <a:ea typeface="ＭＳ Ｐゴシック" charset="-128"/>
              </a:rPr>
              <a:t>, </a:t>
            </a:r>
            <a:r>
              <a:rPr lang="en-US" sz="1800">
                <a:latin typeface="Courier New" charset="0"/>
                <a:ea typeface="ＭＳ Ｐゴシック" charset="-128"/>
              </a:rPr>
              <a:t>double</a:t>
            </a:r>
            <a:r>
              <a:rPr lang="en-US" sz="2000" b="0">
                <a:ea typeface="ＭＳ Ｐゴシック" charset="-128"/>
              </a:rPr>
              <a:t>, and</a:t>
            </a:r>
            <a:r>
              <a:rPr lang="en-US" sz="2200" b="0">
                <a:ea typeface="ＭＳ Ｐゴシック" charset="-128"/>
              </a:rPr>
              <a:t> </a:t>
            </a:r>
            <a:r>
              <a:rPr lang="en-US" sz="1800">
                <a:latin typeface="Courier New" charset="0"/>
                <a:ea typeface="ＭＳ Ｐゴシック" charset="-128"/>
              </a:rPr>
              <a:t>long</a:t>
            </a:r>
            <a:r>
              <a:rPr lang="en-US" sz="2200" b="0">
                <a:ea typeface="ＭＳ Ｐゴシック" charset="-128"/>
              </a:rPr>
              <a:t> </a:t>
            </a:r>
            <a:r>
              <a:rPr lang="en-US" sz="1800">
                <a:latin typeface="Courier New" charset="0"/>
                <a:ea typeface="ＭＳ Ｐゴシック" charset="-128"/>
              </a:rPr>
              <a:t>double</a:t>
            </a:r>
          </a:p>
        </p:txBody>
      </p:sp>
      <p:sp>
        <p:nvSpPr>
          <p:cNvPr id="795668" name="Rectangle 20"/>
          <p:cNvSpPr>
            <a:spLocks noChangeArrowheads="1"/>
          </p:cNvSpPr>
          <p:nvPr/>
        </p:nvSpPr>
        <p:spPr bwMode="auto">
          <a:xfrm>
            <a:off x="482600" y="2833165"/>
            <a:ext cx="8128000" cy="482600"/>
          </a:xfrm>
          <a:prstGeom prst="rect">
            <a:avLst/>
          </a:prstGeom>
          <a:noFill/>
          <a:ln w="9525">
            <a:noFill/>
            <a:miter lim="800000"/>
            <a:headEnd/>
            <a:tailEnd/>
          </a:ln>
          <a:effectLst/>
        </p:spPr>
        <p:txBody>
          <a:bodyPr>
            <a:prstTxWarp prst="textNoShape">
              <a:avLst/>
            </a:prstTxWarp>
          </a:bodyPr>
          <a:lstStyle/>
          <a:p>
            <a:pPr marL="742950" lvl="1" indent="-285750" algn="just">
              <a:lnSpc>
                <a:spcPct val="85000"/>
              </a:lnSpc>
              <a:spcAft>
                <a:spcPct val="20000"/>
              </a:spcAft>
              <a:buFontTx/>
              <a:buChar char="–"/>
            </a:pPr>
            <a:r>
              <a:rPr lang="en-US" sz="1800">
                <a:latin typeface="Courier New" charset="0"/>
                <a:ea typeface="ＭＳ Ｐゴシック" charset="-128"/>
              </a:rPr>
              <a:t>char</a:t>
            </a:r>
          </a:p>
        </p:txBody>
      </p:sp>
      <p:sp>
        <p:nvSpPr>
          <p:cNvPr id="795669" name="Rectangle 21"/>
          <p:cNvSpPr>
            <a:spLocks noChangeArrowheads="1"/>
          </p:cNvSpPr>
          <p:nvPr/>
        </p:nvSpPr>
        <p:spPr bwMode="auto">
          <a:xfrm>
            <a:off x="482600" y="3153840"/>
            <a:ext cx="8128000" cy="482600"/>
          </a:xfrm>
          <a:prstGeom prst="rect">
            <a:avLst/>
          </a:prstGeom>
          <a:noFill/>
          <a:ln w="9525">
            <a:noFill/>
            <a:miter lim="800000"/>
            <a:headEnd/>
            <a:tailEnd/>
          </a:ln>
          <a:effectLst/>
        </p:spPr>
        <p:txBody>
          <a:bodyPr>
            <a:prstTxWarp prst="textNoShape">
              <a:avLst/>
            </a:prstTxWarp>
          </a:bodyPr>
          <a:lstStyle/>
          <a:p>
            <a:pPr marL="742950" lvl="1" indent="-285750" algn="just">
              <a:lnSpc>
                <a:spcPct val="85000"/>
              </a:lnSpc>
              <a:spcAft>
                <a:spcPct val="20000"/>
              </a:spcAft>
              <a:buFontTx/>
              <a:buChar char="–"/>
            </a:pPr>
            <a:r>
              <a:rPr lang="en-US" sz="1800">
                <a:latin typeface="Courier New" charset="0"/>
                <a:ea typeface="ＭＳ Ｐゴシック" charset="-128"/>
              </a:rPr>
              <a:t>bool</a:t>
            </a:r>
            <a:endParaRPr lang="en-US" sz="2000" b="0">
              <a:ea typeface="ＭＳ Ｐゴシック" charset="-128"/>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79566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795668">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795669">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795665">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795665">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499"/>
                                          </p:stCondLst>
                                        </p:cTn>
                                        <p:tgtEl>
                                          <p:spTgt spid="795665">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499"/>
                                          </p:stCondLst>
                                        </p:cTn>
                                        <p:tgtEl>
                                          <p:spTgt spid="79566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5665" grpId="0" build="p" autoUpdateAnimBg="0"/>
      <p:bldP spid="795667" grpId="0" build="p" autoUpdateAnimBg="0"/>
      <p:bldP spid="795668" grpId="0" build="p" autoUpdateAnimBg="0"/>
      <p:bldP spid="795669" grpId="0" build="p" autoUpdateAnimBg="0"/>
    </p:bld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20891</TotalTime>
  <Words>2849</Words>
  <Application>Microsoft Macintosh PowerPoint</Application>
  <PresentationFormat>On-screen Show (4:3)</PresentationFormat>
  <Paragraphs>531</Paragraphs>
  <Slides>21</Slides>
  <Notes>21</Notes>
  <HiddenSlides>0</HiddenSlides>
  <MMClips>0</MMClips>
  <ScaleCrop>false</ScaleCrop>
  <HeadingPairs>
    <vt:vector size="4" baseType="variant">
      <vt:variant>
        <vt:lpstr>Design Template</vt:lpstr>
      </vt:variant>
      <vt:variant>
        <vt:i4>3</vt:i4>
      </vt:variant>
      <vt:variant>
        <vt:lpstr>Slide Titles</vt:lpstr>
      </vt:variant>
      <vt:variant>
        <vt:i4>21</vt:i4>
      </vt:variant>
    </vt:vector>
  </HeadingPairs>
  <TitlesOfParts>
    <vt:vector size="24" baseType="lpstr">
      <vt:lpstr>Blank Presentation</vt:lpstr>
      <vt:lpstr>1_Blank Presentation</vt:lpstr>
      <vt:lpstr>2_Blank Presentation</vt:lpstr>
      <vt:lpstr>Pointers and Arrays</vt:lpstr>
      <vt:lpstr>The Structure of Memory</vt:lpstr>
      <vt:lpstr>Binary Notation</vt:lpstr>
      <vt:lpstr>Numbers and Bases</vt:lpstr>
      <vt:lpstr>Octal and Hexadecimal Notation</vt:lpstr>
      <vt:lpstr>Exercises: Number Bases</vt:lpstr>
      <vt:lpstr>Memory and Addresses</vt:lpstr>
      <vt:lpstr>The Allocation of Memory to Variables</vt:lpstr>
      <vt:lpstr>Data Types in C++</vt:lpstr>
      <vt:lpstr>Sizes of the Fundamental Types</vt:lpstr>
      <vt:lpstr>Pointers</vt:lpstr>
      <vt:lpstr>Declaring a Pointer Variable</vt:lpstr>
      <vt:lpstr>Pointer Operators</vt:lpstr>
      <vt:lpstr>Simple Arrays in C++</vt:lpstr>
      <vt:lpstr>Pointers and Arrays</vt:lpstr>
      <vt:lpstr>Arrays Are Passed as Pointers </vt:lpstr>
      <vt:lpstr>Pointer Arithmetic</vt:lpstr>
      <vt:lpstr>C Strings are Pointers to Characters</vt:lpstr>
      <vt:lpstr>Exercises: C String Functions</vt:lpstr>
      <vt:lpstr>The Hot-Shot Solution</vt:lpstr>
      <vt:lpstr>The End</vt:lpstr>
    </vt:vector>
  </TitlesOfParts>
  <Company>Stanford University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3—Expressions</dc:title>
  <cp:lastModifiedBy>Eric Roberts</cp:lastModifiedBy>
  <cp:revision>112</cp:revision>
  <dcterms:created xsi:type="dcterms:W3CDTF">2014-07-02T20:07:44Z</dcterms:created>
  <dcterms:modified xsi:type="dcterms:W3CDTF">2014-07-02T21:36:01Z</dcterms:modified>
</cp:coreProperties>
</file>